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35.xml" ContentType="application/vnd.openxmlformats-officedocument.presentationml.slideLayout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r:id="rId1"/>
    <p:sldMasterId r:id="rId2"/>
    <p:sldMasterId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22" d="100"/>
          <a:sy n="122" d="100"/>
        </p:scale>
        <p:origin x="-136" y="-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F03879-86DB-47FC-A09D-59167C6935AC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BB4256-B5C0-410A-A525-03B8766FF5D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258E9B-C7DD-4A7F-AAAA-F7D60C0C7377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E276E62-AFC3-40E6-9A30-2593A89BAE69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DEFABE2-34CE-42BB-BE24-A65687797BD8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AF12AAD-BC5F-4062-9792-DF3EADE920D8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90CBE0D-7893-4B29-8DFC-832A0C4F84ED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23EB9BE-0D05-4040-AC93-CAC4E4272507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9A82E11-65AD-41F0-86A9-0B13E4D6177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02EA605-C588-438D-A948-0859D5ABE11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2583C31-74F4-4F9F-B861-211720AEF740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5D7B2B-2CF9-4226-B821-68509B585BD0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FCA069-9BA6-419B-B60B-7366829106B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E7CC031-A442-43BD-9CA8-D96D078E8D9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6892156-EF27-42DE-AC9B-0B40FE790AF6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65B036D-D68B-4A5A-89DF-B22E4DB19A24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212E3ED-1591-4A10-821E-0214BF038409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697A1F8-73AC-4FEE-AC00-F3D83BEE36C5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A7F92F7-5D4C-44BA-BD5E-7120D311D2BC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0F662AE-E476-4479-8C5A-2FF831B535DF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155D130-CABC-4B72-A73F-F89DE203226D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183D798-A1D9-4319-89DD-25E0716C2910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F95EEA-A525-4897-961E-ABF033631E3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4444CD4-C68F-4FA5-BE5E-624EB2F09D88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542D303-1496-48AD-8E59-9ED652F7243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F5373DA-3566-46EB-82D3-5A3AC33CCE1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DA75B73-5C8B-4F3D-93AE-17939C07640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5BD6E67-2F28-4FF6-ACA5-51DA61D39998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6690D72-693A-48DD-BCAE-D448F464FD08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A2864D1-4210-445B-AD4F-3CC4FBBCCB6D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1DF63B1-1B28-43D0-A683-9F28EBBC7C30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196BF0-6E53-4468-9524-CE959467C1D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P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7B70ED-3A16-486B-9CEF-062C50C1C30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BC8E1B-190B-4024-9063-23C9A22C6D9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B4BE7B-8E5A-41A7-9D7D-D98ACF4E3B6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C9D1DB-9F2C-4463-B23C-A27FED90576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lang="pt-P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Clique para editar os estilos do texto de Modelo Global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P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PT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E531681-69EB-45CA-A17A-89B3F4EB0A13}" type="slidenum">
              <a:rPr lang="pt-PT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pt-PT" sz="6000" b="0" strike="noStrike" spc="-1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lang="pt-P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P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PT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CF37FBC-0989-46E9-9BD6-2BE5FC93F732}" type="slidenum">
              <a:rPr lang="pt-PT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lang="pt-P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Clique para editar os estilos do texto de Modelo Global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Clique para editar os estilos do texto de Modelo Global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P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PT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P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DC7A025-905A-4547-B88C-A60F2F5FE2AF}" type="slidenum">
              <a:rPr lang="pt-PT" sz="120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pt-P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A30279E-B3F7-45C3-8A72-AC3334C31563}" type="slidenum">
              <a:rPr/>
              <a:pPr/>
              <a:t>1</a:t>
            </a:fld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1371600" y="2667000"/>
            <a:ext cx="89609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8800" b="1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CASO DO MÊS</a:t>
            </a:r>
            <a:endParaRPr lang="pt-PT" sz="8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4432012"/>
            <a:ext cx="235009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200" spc="-1" dirty="0" smtClean="0">
                <a:ln>
                  <a:solidFill>
                    <a:srgbClr val="841C1D"/>
                  </a:solidFill>
                </a:ln>
                <a:solidFill>
                  <a:srgbClr val="841C1D"/>
                </a:solidFill>
                <a:latin typeface="Arial Black" panose="020B0A04020102020204" pitchFamily="34" charset="0"/>
              </a:rPr>
              <a:t>m</a:t>
            </a:r>
            <a:r>
              <a:rPr lang="pt-PT" sz="3200" spc="-1" dirty="0" smtClean="0">
                <a:ln>
                  <a:solidFill>
                    <a:srgbClr val="841C1D"/>
                  </a:solidFill>
                </a:ln>
                <a:solidFill>
                  <a:srgbClr val="841C1D"/>
                </a:solidFill>
                <a:latin typeface="Arial Black" panose="020B0A04020102020204" pitchFamily="34" charset="0"/>
              </a:rPr>
              <a:t>ês</a:t>
            </a:r>
            <a:r>
              <a:rPr lang="pt-PT" sz="3200" spc="-1" dirty="0" smtClean="0">
                <a:ln>
                  <a:solidFill>
                    <a:srgbClr val="841C1D"/>
                  </a:solidFill>
                </a:ln>
                <a:solidFill>
                  <a:srgbClr val="841C1D"/>
                </a:solidFill>
                <a:latin typeface="Arial Black" panose="020B0A04020102020204" pitchFamily="34" charset="0"/>
              </a:rPr>
              <a:t> </a:t>
            </a:r>
            <a:r>
              <a:rPr lang="pt-PT" sz="3200" spc="-1" dirty="0" smtClean="0">
                <a:ln>
                  <a:solidFill>
                    <a:srgbClr val="841C1D"/>
                  </a:solidFill>
                </a:ln>
                <a:solidFill>
                  <a:srgbClr val="841C1D"/>
                </a:solidFill>
                <a:latin typeface="Arial Black" panose="020B0A04020102020204" pitchFamily="34" charset="0"/>
              </a:rPr>
              <a:t>2023</a:t>
            </a:r>
            <a:endParaRPr lang="pt-PT" sz="3200" spc="-1" dirty="0">
              <a:ln>
                <a:solidFill>
                  <a:srgbClr val="841C1D"/>
                </a:solidFill>
              </a:ln>
              <a:solidFill>
                <a:srgbClr val="841C1D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5 ]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ftr" idx="1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00C7E1-2E74-4B55-9E67-4B6C0E51636A}" type="slidenum">
              <a:rPr/>
              <a:pPr/>
              <a:t>10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24760" y="11898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Resultados Obtidos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2D67F1-BDCE-4387-855F-057A09FCEC84}" type="slidenum">
              <a:rPr/>
              <a:pPr/>
              <a:t>11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1260000"/>
            <a:ext cx="10515240" cy="43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6 ]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23142A-02AF-44D1-87D4-81D5E027CFCE}" type="slidenum">
              <a:rPr/>
              <a:pPr/>
              <a:t>12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24760" y="11898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i="1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Follow-up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A30D953-B799-4731-BEEB-1B1A9A734C4F}" type="slidenum">
              <a:rPr/>
              <a:pPr/>
              <a:t>13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38080" y="1260000"/>
            <a:ext cx="10515240" cy="43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7 ]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0BAFF9C-BAD7-4C59-A04A-E1F218717A43}" type="slidenum">
              <a:rPr/>
              <a:pPr/>
              <a:t>14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824760" y="11898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Discussão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042C5A2-7CDA-4EAE-AFBE-8E7BC4725A14}" type="slidenum">
              <a:rPr/>
              <a:pPr/>
              <a:t>15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838080" y="121536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i="1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Take home messages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583351D-C53D-470B-9B3A-A9694FEE2498}" type="slidenum">
              <a:rPr/>
              <a:pPr/>
              <a:t>16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8080" y="1260000"/>
            <a:ext cx="10515240" cy="565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1077840" indent="0">
              <a:lnSpc>
                <a:spcPct val="90000"/>
              </a:lnSpc>
              <a:buNone/>
            </a:pPr>
            <a:r>
              <a:rPr lang="pt-PT" sz="3200" b="0" i="1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Disclosures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1928880" y="1825560"/>
            <a:ext cx="656316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PT" sz="1700" b="1" strike="noStrike" spc="-1">
                <a:solidFill>
                  <a:srgbClr val="000000"/>
                </a:solidFill>
                <a:latin typeface="Grandview"/>
              </a:rPr>
              <a:t>Os autores confirmam que o caso não foi publicado previamente e que foi obtido consentimento informado.</a:t>
            </a:r>
            <a:endParaRPr lang="pt-PT" sz="1700" b="0" strike="noStrike" spc="-1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pt-PT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D041087-4178-4224-837E-34B313556399}" type="slidenum">
              <a:rPr/>
              <a:pPr/>
              <a:t>17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1112400" y="1977480"/>
            <a:ext cx="7605720" cy="4468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Máximo 15 slides (i.e. 8 slides estruturais e 7 slides adicionais cuja utilização pode ser feita conforme conveniência do autor)</a:t>
            </a:r>
            <a:r>
              <a:rPr lang="pt-PT" sz="1200" b="1" i="1" strike="noStrike" spc="-1">
                <a:solidFill>
                  <a:srgbClr val="000000"/>
                </a:solidFill>
                <a:latin typeface="Grandview"/>
              </a:rPr>
              <a:t>, </a:t>
            </a: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mantendo a formatação original da apresentação. </a:t>
            </a:r>
            <a:endParaRPr lang="pt-PT" sz="1200" b="0" strike="noStrike" spc="-1">
              <a:solidFill>
                <a:srgbClr val="000000"/>
              </a:solidFill>
              <a:latin typeface="Calibri"/>
            </a:endParaRPr>
          </a:p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Os slides devem conter texto descritivo e imagens ou vídeos (devidamente anonimizados) relevantes para ilustrar o caso, acompanhados das respetivas legendas. A fonte do texto deverá ser </a:t>
            </a:r>
            <a:r>
              <a:rPr lang="pt-PT" sz="1200" b="1" i="1" strike="noStrike" spc="-1">
                <a:solidFill>
                  <a:srgbClr val="000000"/>
                </a:solidFill>
                <a:latin typeface="Grandview"/>
              </a:rPr>
              <a:t>Grandview</a:t>
            </a: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 e o tamanho mínimo da letra 16 (excepto para as legendas cujo tamanho mínimo poderá ser 12).</a:t>
            </a:r>
            <a:endParaRPr lang="pt-PT" sz="1200" b="0" strike="noStrike" spc="-1">
              <a:solidFill>
                <a:srgbClr val="000000"/>
              </a:solidFill>
              <a:latin typeface="Calibri"/>
            </a:endParaRPr>
          </a:p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A apresentação deverá respeitar a ordem dos </a:t>
            </a:r>
            <a:r>
              <a:rPr lang="pt-PT" sz="1200" b="1" i="1" strike="noStrike" spc="-1">
                <a:solidFill>
                  <a:srgbClr val="000000"/>
                </a:solidFill>
                <a:latin typeface="Grandview"/>
              </a:rPr>
              <a:t>estruturais, que incluem, por ordem</a:t>
            </a: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: título; história clínica; plano terapêutico; resultados obtidos; follow-up; discussão (deve conter explicação porque é que o caso é excecional, a abordagem é inovadora ou a solução apresentada é de interesse para a comunidade de radiologista de intervenção), </a:t>
            </a:r>
            <a:r>
              <a:rPr lang="pt-PT" sz="1200" b="1" i="1" strike="noStrike" spc="-1">
                <a:solidFill>
                  <a:srgbClr val="000000"/>
                </a:solidFill>
                <a:latin typeface="Grandview"/>
              </a:rPr>
              <a:t>take home message e disclosures</a:t>
            </a: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.</a:t>
            </a:r>
            <a:endParaRPr lang="pt-PT" sz="1200" b="0" strike="noStrike" spc="-1">
              <a:solidFill>
                <a:srgbClr val="000000"/>
              </a:solidFill>
              <a:latin typeface="Calibri"/>
            </a:endParaRPr>
          </a:p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PT" sz="1200" b="1" strike="noStrike" spc="-1">
                <a:solidFill>
                  <a:srgbClr val="000000"/>
                </a:solidFill>
                <a:latin typeface="Grandview"/>
              </a:rPr>
              <a:t>Confirmar que o caso não foi publicado previamente e que foi obtido consentimento informado.</a:t>
            </a:r>
            <a:endParaRPr lang="pt-PT" sz="1200" b="0" strike="noStrike" spc="-1">
              <a:solidFill>
                <a:srgbClr val="000000"/>
              </a:solidFill>
              <a:latin typeface="Calibri"/>
            </a:endParaRPr>
          </a:p>
          <a:p>
            <a:pPr marL="181080" indent="0" algn="just"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pt-PT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Retângulo 5"/>
          <p:cNvSpPr/>
          <p:nvPr/>
        </p:nvSpPr>
        <p:spPr>
          <a:xfrm>
            <a:off x="1308960" y="524520"/>
            <a:ext cx="8974080" cy="557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pt-P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title"/>
          </p:nvPr>
        </p:nvSpPr>
        <p:spPr>
          <a:xfrm>
            <a:off x="-9360" y="1217880"/>
            <a:ext cx="5145120" cy="891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5000"/>
          </a:bodyPr>
          <a:lstStyle/>
          <a:p>
            <a:pPr marL="1137240" indent="0">
              <a:lnSpc>
                <a:spcPct val="90000"/>
              </a:lnSpc>
              <a:buNone/>
            </a:pP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Normas para autores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C730FA-CD68-44AA-8BF9-0E3140B55F0A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034640" y="2380680"/>
            <a:ext cx="5805360" cy="8593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pt-PT" sz="40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ADICIONAR TÍTULO</a:t>
            </a:r>
            <a:endParaRPr lang="pt-PT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dt" idx="10"/>
          </p:nvPr>
        </p:nvSpPr>
        <p:spPr>
          <a:xfrm>
            <a:off x="9805320" y="6332760"/>
            <a:ext cx="2219040" cy="427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>
            <a:lvl1pPr indent="0">
              <a:lnSpc>
                <a:spcPct val="100000"/>
              </a:lnSpc>
              <a:spcAft>
                <a:spcPts val="601"/>
              </a:spcAft>
              <a:buNone/>
              <a:defRPr lang="pt-PT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spcAft>
                <a:spcPts val="601"/>
              </a:spcAft>
              <a:buNone/>
            </a:pPr>
            <a:r>
              <a:rPr lang="pt-PT" sz="1400" b="0" strike="noStrike" spc="-1">
                <a:solidFill>
                  <a:srgbClr val="000000"/>
                </a:solidFill>
                <a:latin typeface="Calibri"/>
              </a:rPr>
              <a:t>submetido a __ / __ / 2023</a:t>
            </a:r>
            <a:endParaRPr lang="pt-PT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8348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História</a:t>
            </a:r>
            <a:r>
              <a:rPr lang="pt-PT" sz="44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 </a:t>
            </a: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Clínica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39B3A49-39DC-4BEA-BC63-D26CD4B6DF88}" type="slidenum">
              <a:rPr/>
              <a:pPr/>
              <a:t>4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1 ]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FA2BFE-57C8-492D-86C2-1D2AAE7D15D0}" type="slidenum">
              <a:rPr/>
              <a:pPr/>
              <a:t>5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2 ]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ftr" idx="1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BF1F44-D978-4D42-903A-494840A7003A}" type="slidenum">
              <a:rPr/>
              <a:pPr/>
              <a:t>6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24760" y="1080000"/>
            <a:ext cx="10515240" cy="720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3200" b="0" strike="noStrike" spc="-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highlight>
                  <a:srgbClr val="000000"/>
                </a:highlight>
                <a:latin typeface="Grandview"/>
              </a:rPr>
              <a:t>Plano Terapêutico</a:t>
            </a:r>
            <a:endParaRPr lang="pt-P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2663F4-1ECB-497B-9EB4-F3E23550C156}" type="slidenum">
              <a:rPr/>
              <a:pPr/>
              <a:t>7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78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3 ]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DF0BC16-C1D7-44E2-8F2B-5723E5F51CB4}" type="slidenum">
              <a:rPr/>
              <a:pPr/>
              <a:t>8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1080000"/>
            <a:ext cx="10515240" cy="610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pt-PT" sz="2400" b="0" i="1" strike="noStrike" spc="-1">
                <a:solidFill>
                  <a:srgbClr val="000000"/>
                </a:solidFill>
                <a:latin typeface="Grandview"/>
              </a:rPr>
              <a:t>[slide adicional 4 ]</a:t>
            </a:r>
            <a:endParaRPr lang="pt-P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pt-P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buNone/>
            </a:pPr>
            <a:endParaRPr lang="pt-PT" sz="1200" b="0" strike="noStrike" spc="-1">
              <a:solidFill>
                <a:srgbClr val="8B8B8B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2E3670B-85FF-465D-90C9-7CC2CFF68606}" type="slidenum">
              <a:rPr/>
              <a:pPr/>
              <a:t>9</a:t>
            </a:fld>
            <a:endParaRPr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5="http://schemas.microsoft.com/office/powerpoint/2012/main" xmlns:p14="http://schemas.microsoft.com/office/powerpoint/2010/main" xmlns:r="http://schemas.openxmlformats.org/officeDocument/2006/relationships" xmlns:p="http://schemas.openxmlformats.org/presentationml/2006/main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266</Words>
  <Application>LibreOffice/7.4.4.2$MacOSX_X86_64 LibreOffice_project/85569322deea74ec9134968a29af2df5663baa21</Application>
  <PresentationFormat>Custom</PresentationFormat>
  <Paragraphs>40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Tema do Office</vt:lpstr>
      <vt:lpstr>Tema do Office</vt:lpstr>
      <vt:lpstr>Tema do Office</vt:lpstr>
      <vt:lpstr>Slide 1</vt:lpstr>
      <vt:lpstr>Normas para autores</vt:lpstr>
      <vt:lpstr>ADICIONAR TÍTULO</vt:lpstr>
      <vt:lpstr>História Clínica</vt:lpstr>
      <vt:lpstr>[slide adicional 1 ]</vt:lpstr>
      <vt:lpstr>[slide adicional 2 ]</vt:lpstr>
      <vt:lpstr>Plano Terapêutico</vt:lpstr>
      <vt:lpstr>[Slide adicional 3 ]</vt:lpstr>
      <vt:lpstr>[slide adicional 4 ]</vt:lpstr>
      <vt:lpstr>[slide adicional 5 ]</vt:lpstr>
      <vt:lpstr>Resultados Obtidos</vt:lpstr>
      <vt:lpstr>[slide adicional 6 ]</vt:lpstr>
      <vt:lpstr>Follow-up</vt:lpstr>
      <vt:lpstr>[slide adicional 7 ]</vt:lpstr>
      <vt:lpstr>Discussão</vt:lpstr>
      <vt:lpstr>Take home messages</vt:lpstr>
      <vt:lpstr>Disclosures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ADICIONAR TÍTULO</dc:title>
  <dc:subject/>
  <dc:creator>Jaime Pamplona</dc:creator>
  <dc:description/>
  <cp:lastModifiedBy>Luis  Machado</cp:lastModifiedBy>
  <cp:revision>9</cp:revision>
  <dcterms:created xsi:type="dcterms:W3CDTF">2023-05-09T09:44:47Z</dcterms:created>
  <dcterms:modified xsi:type="dcterms:W3CDTF">2023-05-09T09:50:21Z</dcterms:modified>
  <dc:language>pt-PT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Ecrã Panorâmico</vt:lpwstr>
  </property>
  <property fmtid="{D5CDD505-2E9C-101B-9397-08002B2CF9AE}" pid="3" name="Slides">
    <vt:i4>16</vt:i4>
  </property>
</Properties>
</file>