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8" r:id="rId4"/>
    <p:sldId id="259" r:id="rId5"/>
    <p:sldId id="273" r:id="rId6"/>
    <p:sldId id="274" r:id="rId7"/>
    <p:sldId id="275" r:id="rId8"/>
    <p:sldId id="276" r:id="rId9"/>
    <p:sldId id="279" r:id="rId10"/>
    <p:sldId id="282" r:id="rId11"/>
    <p:sldId id="266" r:id="rId12"/>
    <p:sldId id="268" r:id="rId13"/>
    <p:sldId id="285" r:id="rId14"/>
    <p:sldId id="271" r:id="rId15"/>
    <p:sldId id="284" r:id="rId16"/>
    <p:sldId id="272" r:id="rId17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F67392-59B3-2F53-E072-FE3C52FF1AD3}" name="Rita Rodrigues" initials="RR" userId="S::anaritab1@campus.ul.pt::b3546a95-265e-41d8-9833-c31792cba6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608"/>
    <a:srgbClr val="941100"/>
    <a:srgbClr val="B18273"/>
    <a:srgbClr val="E7E6E6"/>
    <a:srgbClr val="F1D7C0"/>
    <a:srgbClr val="EFBFB6"/>
    <a:srgbClr val="DCC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2"/>
    <p:restoredTop sz="94501"/>
  </p:normalViewPr>
  <p:slideViewPr>
    <p:cSldViewPr snapToObjects="1">
      <p:cViewPr varScale="1">
        <p:scale>
          <a:sx n="74" d="100"/>
          <a:sy n="74" d="100"/>
        </p:scale>
        <p:origin x="112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4T18:40:45.408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4T18:46:33.343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4T18:46:34.36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4T18:48:45.13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11 0 16383,'-5'0'0,"0"0"0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4T18:48:45.8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07:35:18.14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0 0 16383,'5'5'0,"-1"-1"0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07:35:18.145"/>
    </inkml:context>
    <inkml:brush xml:id="br0">
      <inkml:brushProperty name="width" value="0.1" units="cm"/>
      <inkml:brushProperty name="height" value="0.6" units="cm"/>
      <inkml:brushProperty name="color" value="#FFC114"/>
      <inkml:brushProperty name="inkEffects" value="pencil"/>
    </inkml:brush>
  </inkml:definitions>
  <inkml:trace contextRef="#ctx0" brushRef="#br0">0 0 16383,'5'5'0,"-1"-1"0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5BAC-37FE-CB40-8D29-CA13B75D75DB}" type="datetimeFigureOut">
              <a:rPr lang="pt-PT" smtClean="0"/>
              <a:pPr/>
              <a:t>04/12/23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1445-228C-9446-8788-02ADA6BD85E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5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spcBef>
                <a:spcPts val="1417"/>
              </a:spcBef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31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spc="-1" dirty="0">
                <a:solidFill>
                  <a:srgbClr val="000000"/>
                </a:solidFill>
                <a:latin typeface="Grandview" panose="020B0502040204020203" pitchFamily="34" charset="0"/>
              </a:rPr>
              <a:t>semelhante à fisiopatologia da cabeça de medusa.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117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886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78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48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spc="-1" dirty="0">
                <a:latin typeface="Grandview" panose="020B0502040204020203" pitchFamily="34" charset="0"/>
              </a:rPr>
              <a:t>menor risco de hemorrágico (sobretudo em doentes com ascite, que têm risco acrescido de hemorragia pós-punção)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61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30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668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05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40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61445-228C-9446-8788-02ADA6BD85E3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4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F03879-86DB-47FC-A09D-59167C6935AC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BB4256-B5C0-410A-A525-03B8766FF5DF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258E9B-C7DD-4A7F-AAAA-F7D60C0C7377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276E62-AFC3-40E6-9A30-2593A89BAE69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EFABE2-34CE-42BB-BE24-A65687797BD8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F12AAD-BC5F-4062-9792-DF3EADE920D8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0CBE0D-7893-4B29-8DFC-832A0C4F84ED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3EB9BE-0D05-4040-AC93-CAC4E4272507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9A82E11-65AD-41F0-86A9-0B13E4D61774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2EA605-C588-438D-A948-0859D5ABE11D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583C31-74F4-4F9F-B861-211720AEF740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5D7B2B-2CF9-4226-B821-68509B585BD0}" type="slidenum">
              <a:rPr/>
              <a:pPr/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FCA069-9BA6-419B-B60B-7366829106B9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7CC031-A442-43BD-9CA8-D96D078E8D99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892156-EF27-42DE-AC9B-0B40FE790AF6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5B036D-D68B-4A5A-89DF-B22E4DB19A24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212E3ED-1591-4A10-821E-0214BF038409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F95EEA-A525-4897-961E-ABF033631E32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DF63B1-1B28-43D0-A683-9F28EBBC7C30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196BF0-6E53-4468-9524-CE959467C1DA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7B70ED-3A16-486B-9CEF-062C50C1C30A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BC8E1B-190B-4024-9063-23C9A22C6D9B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B4BE7B-8E5A-41A7-9D7D-D98ACF4E3B61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C9D1DB-9F2C-4463-B23C-A27FED905768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4400" b="0" strike="noStrike" spc="-1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lang="pt-P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PT" sz="2800" b="0" strike="noStrike" spc="-1">
                <a:solidFill>
                  <a:srgbClr val="000000"/>
                </a:solidFill>
                <a:latin typeface="Calibri"/>
              </a:rPr>
              <a:t>Clique para editar os estilos do texto de Modelo Global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P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P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531681-69EB-45CA-A17A-89B3F4EB0A13}" type="slidenum">
              <a:rPr lang="pt-PT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PT" sz="6000" b="0" strike="noStrike" spc="-1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lang="pt-P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P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P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F37FBC-0989-46E9-9BD6-2BE5FC93F732}" type="slidenum">
              <a:rPr lang="pt-PT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9" Type="http://schemas.openxmlformats.org/officeDocument/2006/relationships/image" Target="../media/image11.png"/><Relationship Id="rId1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30279E-B3F7-45C3-8A72-AC3334C31563}" type="slidenum">
              <a:rPr/>
              <a:pPr/>
              <a:t>1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363752" y="2636912"/>
            <a:ext cx="67665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6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CASO DO MÊS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7702" y="4432012"/>
            <a:ext cx="367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spc="-1" dirty="0">
                <a:ln>
                  <a:solidFill>
                    <a:srgbClr val="841C1D"/>
                  </a:solidFill>
                </a:ln>
                <a:solidFill>
                  <a:srgbClr val="841C1D"/>
                </a:solidFill>
                <a:latin typeface="Arial Black" panose="020B0A04020102020204" pitchFamily="34" charset="0"/>
              </a:rPr>
              <a:t>Novembro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555593"/>
            <a:ext cx="10515240" cy="61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Resultados Obtidos</a:t>
            </a:r>
            <a:endParaRPr lang="pt-P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D67F1-BDCE-4387-855F-057A09FCEC84}" type="slidenum">
              <a:rPr/>
              <a:pPr/>
              <a:t>10</a:t>
            </a:fld>
            <a:endParaRPr/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9EFF705-B301-868A-F956-219E2B11F845}"/>
              </a:ext>
            </a:extLst>
          </p:cNvPr>
          <p:cNvSpPr txBox="1">
            <a:spLocks/>
          </p:cNvSpPr>
          <p:nvPr/>
        </p:nvSpPr>
        <p:spPr>
          <a:xfrm>
            <a:off x="594557" y="1275518"/>
            <a:ext cx="5141102" cy="115034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defTabSz="914400">
              <a:buFont typeface="Arial" pitchFamily="34" charset="0"/>
              <a:buChar char="•"/>
              <a:defRPr/>
            </a:pPr>
            <a:r>
              <a:rPr lang="pt-PT" sz="1600" dirty="0">
                <a:latin typeface="Grandview" panose="020B0502040204020203" pitchFamily="34" charset="0"/>
              </a:rPr>
              <a:t>Após o procedimento, obteve-se resolução completa da hemorragia das varizes peri-estomas. </a:t>
            </a:r>
          </a:p>
        </p:txBody>
      </p:sp>
      <p:pic>
        <p:nvPicPr>
          <p:cNvPr id="3" name="Imagem 2" descr="Uma imagem com arte, preto e branco&#10;&#10;Descrição gerada automaticamente">
            <a:extLst>
              <a:ext uri="{FF2B5EF4-FFF2-40B4-BE49-F238E27FC236}">
                <a16:creationId xmlns:a16="http://schemas.microsoft.com/office/drawing/2014/main" id="{B0C37D8E-AC67-D037-2D3C-D8F0CC7C44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713" r="32176" b="18059"/>
          <a:stretch/>
        </p:blipFill>
        <p:spPr>
          <a:xfrm>
            <a:off x="8651066" y="2177266"/>
            <a:ext cx="3399439" cy="3600000"/>
          </a:xfrm>
          <a:prstGeom prst="rect">
            <a:avLst/>
          </a:prstGeom>
        </p:spPr>
      </p:pic>
      <p:pic>
        <p:nvPicPr>
          <p:cNvPr id="8" name="Imagem 7" descr="Uma imagem com preto e branco&#10;&#10;Descrição gerada automaticamente">
            <a:extLst>
              <a:ext uri="{FF2B5EF4-FFF2-40B4-BE49-F238E27FC236}">
                <a16:creationId xmlns:a16="http://schemas.microsoft.com/office/drawing/2014/main" id="{0B691523-78FF-73F6-CBF1-FE3060A6CD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4684" r="36763" b="918"/>
          <a:stretch/>
        </p:blipFill>
        <p:spPr>
          <a:xfrm>
            <a:off x="5156368" y="2156170"/>
            <a:ext cx="3388221" cy="3600000"/>
          </a:xfrm>
          <a:prstGeom prst="rect">
            <a:avLst/>
          </a:prstGeom>
        </p:spPr>
      </p:pic>
      <p:sp>
        <p:nvSpPr>
          <p:cNvPr id="12" name="PlaceHolder 1">
            <a:extLst>
              <a:ext uri="{FF2B5EF4-FFF2-40B4-BE49-F238E27FC236}">
                <a16:creationId xmlns:a16="http://schemas.microsoft.com/office/drawing/2014/main" id="{E9112406-6DF0-B72F-1905-011F260406D8}"/>
              </a:ext>
            </a:extLst>
          </p:cNvPr>
          <p:cNvSpPr txBox="1">
            <a:spLocks/>
          </p:cNvSpPr>
          <p:nvPr/>
        </p:nvSpPr>
        <p:spPr>
          <a:xfrm>
            <a:off x="5131485" y="5792491"/>
            <a:ext cx="6957989" cy="565320"/>
          </a:xfrm>
          <a:prstGeom prst="rect">
            <a:avLst/>
          </a:prstGeom>
          <a:solidFill>
            <a:srgbClr val="E7E6E6"/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defTabSz="914400"/>
            <a:r>
              <a:rPr lang="pt-PT" sz="1200" b="1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Fig.7  </a:t>
            </a:r>
            <a:r>
              <a:rPr lang="pt-PT" sz="1200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TC de controlo sem injeção de contraste. 7A) Corte axial  7B) Reformatação MIP, corte sagital. Cola (setas) e </a:t>
            </a:r>
            <a:r>
              <a:rPr lang="pt-PT" sz="1200" kern="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coil</a:t>
            </a:r>
            <a:r>
              <a:rPr lang="pt-PT" sz="1200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 (seta tracejada).</a:t>
            </a:r>
            <a:endParaRPr lang="pt-PT" sz="1200" kern="0" spc="-1" dirty="0">
              <a:solidFill>
                <a:srgbClr val="FF0000"/>
              </a:solidFill>
              <a:latin typeface="Grandview" panose="020B0502040204020203" pitchFamily="34" charset="0"/>
            </a:endParaRPr>
          </a:p>
        </p:txBody>
      </p:sp>
      <p:sp>
        <p:nvSpPr>
          <p:cNvPr id="13" name="PlaceHolder 1">
            <a:extLst>
              <a:ext uri="{FF2B5EF4-FFF2-40B4-BE49-F238E27FC236}">
                <a16:creationId xmlns:a16="http://schemas.microsoft.com/office/drawing/2014/main" id="{9092E31C-3049-1606-2493-6B830D307098}"/>
              </a:ext>
            </a:extLst>
          </p:cNvPr>
          <p:cNvSpPr txBox="1">
            <a:spLocks/>
          </p:cNvSpPr>
          <p:nvPr/>
        </p:nvSpPr>
        <p:spPr>
          <a:xfrm>
            <a:off x="841843" y="5808119"/>
            <a:ext cx="3281939" cy="845337"/>
          </a:xfrm>
          <a:prstGeom prst="rect">
            <a:avLst/>
          </a:prstGeom>
          <a:solidFill>
            <a:srgbClr val="E7E6E6">
              <a:alpha val="85098"/>
            </a:srgb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defTabSz="914400"/>
            <a:r>
              <a:rPr lang="pt-PT" sz="1200" b="1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Fig.6. </a:t>
            </a:r>
            <a:r>
              <a:rPr lang="pt-PT" sz="1200" kern="0" spc="-1" dirty="0">
                <a:latin typeface="Grandview" panose="020B0502040204020203" pitchFamily="34" charset="0"/>
              </a:rPr>
              <a:t>Venografia. Controlo </a:t>
            </a:r>
            <a:r>
              <a:rPr lang="pt-PT" sz="1200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final após injeção de cola nos 2 ramos tributários da veia mesentérica superior. </a:t>
            </a:r>
          </a:p>
        </p:txBody>
      </p:sp>
      <p:sp>
        <p:nvSpPr>
          <p:cNvPr id="16" name="Canto Dobrado 15">
            <a:extLst>
              <a:ext uri="{FF2B5EF4-FFF2-40B4-BE49-F238E27FC236}">
                <a16:creationId xmlns:a16="http://schemas.microsoft.com/office/drawing/2014/main" id="{2285D44A-0F3D-B176-8AAC-DB56A0CD3A32}"/>
              </a:ext>
            </a:extLst>
          </p:cNvPr>
          <p:cNvSpPr/>
          <p:nvPr/>
        </p:nvSpPr>
        <p:spPr>
          <a:xfrm>
            <a:off x="6625316" y="1000525"/>
            <a:ext cx="3505915" cy="104592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200" spc="-1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r>
              <a:rPr lang="pt-PT" sz="1200" spc="-1" dirty="0">
                <a:solidFill>
                  <a:schemeClr val="tx1"/>
                </a:solidFill>
                <a:latin typeface="Grandview" panose="020B0502040204020203" pitchFamily="34" charset="0"/>
              </a:rPr>
              <a:t>Possíveis complicações da embolização das varizes por abordagem </a:t>
            </a:r>
            <a:r>
              <a:rPr lang="pt-PT" sz="1200" spc="-1" dirty="0" err="1">
                <a:solidFill>
                  <a:schemeClr val="tx1"/>
                </a:solidFill>
                <a:latin typeface="Grandview" panose="020B0502040204020203" pitchFamily="34" charset="0"/>
              </a:rPr>
              <a:t>transhepática</a:t>
            </a:r>
            <a:r>
              <a:rPr lang="pt-PT" sz="1200" spc="-1" dirty="0">
                <a:solidFill>
                  <a:schemeClr val="tx1"/>
                </a:solidFill>
                <a:latin typeface="Grandview" panose="020B0502040204020203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pt-PT" sz="1200" spc="-1" dirty="0">
                <a:solidFill>
                  <a:schemeClr val="tx1"/>
                </a:solidFill>
                <a:latin typeface="Grandview" panose="020B0502040204020203" pitchFamily="34" charset="0"/>
              </a:rPr>
              <a:t>hemorragia hepática;</a:t>
            </a:r>
          </a:p>
          <a:p>
            <a:pPr marL="171450" indent="-171450">
              <a:buFontTx/>
              <a:buChar char="-"/>
            </a:pPr>
            <a:r>
              <a:rPr lang="pt-PT" sz="1200" i="1" spc="-1" dirty="0" err="1">
                <a:solidFill>
                  <a:schemeClr val="tx1"/>
                </a:solidFill>
                <a:latin typeface="Grandview" panose="020B0502040204020203" pitchFamily="34" charset="0"/>
              </a:rPr>
              <a:t>leak</a:t>
            </a:r>
            <a:r>
              <a:rPr lang="pt-PT" sz="1200" spc="-1" dirty="0">
                <a:solidFill>
                  <a:schemeClr val="tx1"/>
                </a:solidFill>
                <a:latin typeface="Grandview" panose="020B0502040204020203" pitchFamily="34" charset="0"/>
              </a:rPr>
              <a:t> biliar; fistula biliar;</a:t>
            </a:r>
          </a:p>
          <a:p>
            <a:pPr marL="171450" indent="-171450">
              <a:buFontTx/>
              <a:buChar char="-"/>
            </a:pPr>
            <a:r>
              <a:rPr lang="pt-PT" sz="1200" spc="-1" dirty="0">
                <a:solidFill>
                  <a:schemeClr val="tx1"/>
                </a:solidFill>
                <a:latin typeface="Grandview" panose="020B0502040204020203" pitchFamily="34" charset="0"/>
              </a:rPr>
              <a:t>trombose da veia porta</a:t>
            </a:r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</p:txBody>
      </p:sp>
      <p:pic>
        <p:nvPicPr>
          <p:cNvPr id="17" name="Gráfico 16" descr="Cabeça com engrenagens com preenchimento sólido">
            <a:extLst>
              <a:ext uri="{FF2B5EF4-FFF2-40B4-BE49-F238E27FC236}">
                <a16:creationId xmlns:a16="http://schemas.microsoft.com/office/drawing/2014/main" id="{5A990C26-C664-876E-6448-C8375FEB6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6991" y="695971"/>
            <a:ext cx="543487" cy="543487"/>
          </a:xfrm>
          <a:prstGeom prst="rect">
            <a:avLst/>
          </a:prstGeom>
        </p:spPr>
      </p:pic>
      <p:pic>
        <p:nvPicPr>
          <p:cNvPr id="5" name="M_20230915_1943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846" t="7646" r="1299" b="8732"/>
          <a:stretch/>
        </p:blipFill>
        <p:spPr>
          <a:xfrm>
            <a:off x="883809" y="2188273"/>
            <a:ext cx="3239973" cy="352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5759D-3B64-7F4D-DD70-4F7A531B3B83}"/>
              </a:ext>
            </a:extLst>
          </p:cNvPr>
          <p:cNvSpPr txBox="1"/>
          <p:nvPr/>
        </p:nvSpPr>
        <p:spPr>
          <a:xfrm>
            <a:off x="7981429" y="5357538"/>
            <a:ext cx="563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7A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3A42A6-F019-43B0-3117-E3856A816D27}"/>
              </a:ext>
            </a:extLst>
          </p:cNvPr>
          <p:cNvSpPr txBox="1"/>
          <p:nvPr/>
        </p:nvSpPr>
        <p:spPr>
          <a:xfrm>
            <a:off x="11487345" y="5390349"/>
            <a:ext cx="563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7B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6CE377C3-1DD6-A39E-FEC0-DF383428A07B}"/>
              </a:ext>
            </a:extLst>
          </p:cNvPr>
          <p:cNvCxnSpPr>
            <a:cxnSpLocks/>
          </p:cNvCxnSpPr>
          <p:nvPr/>
        </p:nvCxnSpPr>
        <p:spPr>
          <a:xfrm flipH="1">
            <a:off x="6960112" y="2240074"/>
            <a:ext cx="360024" cy="3074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3F100588-855A-2142-59A4-62E35E5FA208}"/>
              </a:ext>
            </a:extLst>
          </p:cNvPr>
          <p:cNvCxnSpPr>
            <a:cxnSpLocks/>
          </p:cNvCxnSpPr>
          <p:nvPr/>
        </p:nvCxnSpPr>
        <p:spPr>
          <a:xfrm flipH="1">
            <a:off x="9264116" y="3082072"/>
            <a:ext cx="87470" cy="26471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7C18D42-DCBF-6CF5-7965-1E82DFB174D1}"/>
              </a:ext>
            </a:extLst>
          </p:cNvPr>
          <p:cNvCxnSpPr>
            <a:cxnSpLocks/>
          </p:cNvCxnSpPr>
          <p:nvPr/>
        </p:nvCxnSpPr>
        <p:spPr>
          <a:xfrm flipH="1">
            <a:off x="9658641" y="4293096"/>
            <a:ext cx="360024" cy="307429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24760" y="1189800"/>
            <a:ext cx="10515240" cy="61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i="1" strike="noStrike" spc="-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Follow-up</a:t>
            </a:r>
            <a:endParaRPr lang="pt-P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794424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514350" indent="-285750" algn="l" rtl="0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  <a:defRPr/>
            </a:pPr>
            <a:r>
              <a:rPr lang="pt-PT" sz="1600" kern="1200" spc="-1" dirty="0">
                <a:solidFill>
                  <a:srgbClr val="000000"/>
                </a:solidFill>
                <a:latin typeface="Grandview" panose="020B0502040204020203" pitchFamily="34" charset="0"/>
              </a:rPr>
              <a:t>Sem complicações associadas ao procedimento.</a:t>
            </a:r>
          </a:p>
          <a:p>
            <a:pPr marL="514350" indent="-285750" algn="l" rtl="0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  <a:defRPr/>
            </a:pPr>
            <a:r>
              <a:rPr lang="pt-PT" sz="1600" kern="1200" spc="-1" dirty="0">
                <a:solidFill>
                  <a:srgbClr val="000000"/>
                </a:solidFill>
                <a:latin typeface="Grandview" panose="020B0502040204020203" pitchFamily="34" charset="0"/>
              </a:rPr>
              <a:t>Doente clinicamente bem, sem evidência de hemorragia, tendo tido alta hospitalar no dia seguinte ao procedimento. </a:t>
            </a:r>
          </a:p>
          <a:p>
            <a:pPr marL="514350" indent="-285750" algn="l" rtl="0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  <a:defRPr/>
            </a:pPr>
            <a:r>
              <a:rPr lang="pt-PT" sz="1600" kern="1200" spc="-1" dirty="0">
                <a:solidFill>
                  <a:srgbClr val="000000"/>
                </a:solidFill>
                <a:latin typeface="Grandview" panose="020B0502040204020203" pitchFamily="34" charset="0"/>
              </a:rPr>
              <a:t>Sem recidiva de hemorragia até à data (decorridos 3 meses).</a:t>
            </a:r>
            <a:endParaRPr lang="pt-PT" sz="1600" kern="1200" spc="-1" dirty="0">
              <a:solidFill>
                <a:schemeClr val="tx1"/>
              </a:solidFill>
              <a:latin typeface="Grandview" panose="020B0502040204020203" pitchFamily="34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30D953-B799-4731-BEEB-1B1A9A734C4F}" type="slidenum">
              <a:rPr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0660B79-F461-B44F-86C0-24CD84B58347}"/>
              </a:ext>
            </a:extLst>
          </p:cNvPr>
          <p:cNvSpPr/>
          <p:nvPr/>
        </p:nvSpPr>
        <p:spPr>
          <a:xfrm>
            <a:off x="191344" y="1522077"/>
            <a:ext cx="11832027" cy="4307199"/>
          </a:xfrm>
          <a:prstGeom prst="rect">
            <a:avLst/>
          </a:prstGeom>
          <a:solidFill>
            <a:srgbClr val="E7E6E6">
              <a:alpha val="8902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5" name="PlaceHolder 1"/>
          <p:cNvSpPr>
            <a:spLocks noGrp="1"/>
          </p:cNvSpPr>
          <p:nvPr>
            <p:ph type="title" idx="4294967295"/>
          </p:nvPr>
        </p:nvSpPr>
        <p:spPr>
          <a:xfrm>
            <a:off x="838080" y="276840"/>
            <a:ext cx="10515240" cy="61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i="1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Discussão</a:t>
            </a:r>
            <a:endParaRPr lang="pt-P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idx="4294967295"/>
          </p:nvPr>
        </p:nvSpPr>
        <p:spPr>
          <a:xfrm>
            <a:off x="434921" y="2750328"/>
            <a:ext cx="11277703" cy="2779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algn="just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As varizes peri-estoma não são visíveis ao exame objetivo, nem em avaliação endoscópica, portanto o seu diagnóstico surge geralmente só após o primeiro episódio hemorrágico pelo estoma. </a:t>
            </a:r>
            <a:endParaRPr lang="pt-PT" sz="1600" b="0" strike="noStrike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indent="-285750" algn="just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A taxa de hemorragia encontra-se entre 27 e 50% e o período de tempo até ao primeiro evento hemorrágico é variável (entre 1 mês a 23 anos).</a:t>
            </a:r>
          </a:p>
          <a:p>
            <a:pPr marL="285750" indent="-285750" algn="just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A hemorragia das varizes pode evoluir para choque hemorrágico, com necessidade de transfusão sanguínea em 42,9% dos doentes. Estima-se que a mortalidade por episódio hemorrágico seja de 3 a 4%. Desta forma, é fundamental o tratamento atempado. </a:t>
            </a:r>
          </a:p>
          <a:p>
            <a:pPr marL="285750" indent="-285750" algn="just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b="0" strike="noStrike" spc="-1" dirty="0">
                <a:solidFill>
                  <a:srgbClr val="000000"/>
                </a:solidFill>
                <a:latin typeface="Grandview" panose="020B0502040204020203" pitchFamily="34" charset="0"/>
              </a:rPr>
              <a:t>Existem múltiplas opções de tratamento, no entanto ainda nenhuma foi 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claramente estabelecida como primeira linha.</a:t>
            </a:r>
            <a:endParaRPr lang="pt-PT" sz="1600" b="0" strike="noStrike" spc="-1" dirty="0">
              <a:solidFill>
                <a:srgbClr val="000000"/>
              </a:solidFill>
              <a:latin typeface="Grandview" panose="020B0502040204020203" pitchFamily="34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30D953-B799-4731-BEEB-1B1A9A734C4F}" type="slidenum">
              <a:rPr/>
              <a:pPr/>
              <a:t>12</a:t>
            </a:fld>
            <a:endParaRPr/>
          </a:p>
        </p:txBody>
      </p:sp>
      <p:sp>
        <p:nvSpPr>
          <p:cNvPr id="5" name="Canto Dobrado 1">
            <a:extLst>
              <a:ext uri="{FF2B5EF4-FFF2-40B4-BE49-F238E27FC236}">
                <a16:creationId xmlns:a16="http://schemas.microsoft.com/office/drawing/2014/main" id="{B49CD24A-CD83-81EC-B7B2-B9663E1DC1E5}"/>
              </a:ext>
            </a:extLst>
          </p:cNvPr>
          <p:cNvSpPr/>
          <p:nvPr/>
        </p:nvSpPr>
        <p:spPr>
          <a:xfrm>
            <a:off x="9509834" y="1183187"/>
            <a:ext cx="2584946" cy="146461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A formação de um estoma por si só não aumenta significativamente o risco de desenvolvimento de varizes peri-estoma. Numa revisão com 244 doentes sem DHC, só 1,5% dos doentes com ileostomia é que desenvolveram varizes. </a:t>
            </a:r>
          </a:p>
        </p:txBody>
      </p:sp>
      <p:pic>
        <p:nvPicPr>
          <p:cNvPr id="6" name="Gráfico 2" descr="Cabeça com engrenagens com preenchimento sólido">
            <a:extLst>
              <a:ext uri="{FF2B5EF4-FFF2-40B4-BE49-F238E27FC236}">
                <a16:creationId xmlns:a16="http://schemas.microsoft.com/office/drawing/2014/main" id="{5FD4FBAC-816A-281F-A6D2-DFC66F706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8163" y="932815"/>
            <a:ext cx="543487" cy="54348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310C253-E8CA-0242-B042-EAD3597B999D}"/>
              </a:ext>
            </a:extLst>
          </p:cNvPr>
          <p:cNvSpPr/>
          <p:nvPr/>
        </p:nvSpPr>
        <p:spPr>
          <a:xfrm>
            <a:off x="434921" y="1414284"/>
            <a:ext cx="8966897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indent="-285750" algn="just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As varizes peri-estoma são varizes ectópicas raras na doença hepática crónica. Desenvolvem-se na junção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enterocutânea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de um estoma e representam um </a:t>
            </a:r>
            <a:r>
              <a:rPr lang="pt-PT" sz="1600" i="1" spc="-1" dirty="0">
                <a:solidFill>
                  <a:srgbClr val="000000"/>
                </a:solidFill>
                <a:latin typeface="Grandview" panose="020B0502040204020203" pitchFamily="34" charset="0"/>
              </a:rPr>
              <a:t>shunt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venoso entre a circulação portal e a circulação sistémica da parede abdominal.</a:t>
            </a:r>
          </a:p>
        </p:txBody>
      </p:sp>
    </p:spTree>
    <p:extLst>
      <p:ext uri="{BB962C8B-B14F-4D97-AF65-F5344CB8AC3E}">
        <p14:creationId xmlns:p14="http://schemas.microsoft.com/office/powerpoint/2010/main" val="322273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820260"/>
            <a:ext cx="10515240" cy="61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i="1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Take </a:t>
            </a:r>
            <a:r>
              <a:rPr lang="pt-PT" sz="3200" b="0" i="1" strike="noStrike" spc="-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home</a:t>
            </a:r>
            <a:r>
              <a:rPr lang="pt-PT" sz="3200" b="0" i="1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 </a:t>
            </a:r>
            <a:r>
              <a:rPr lang="pt-PT" sz="3200" b="0" i="1" strike="noStrike" spc="-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messages</a:t>
            </a:r>
            <a:endParaRPr lang="pt-P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23092" y="1543236"/>
            <a:ext cx="10945216" cy="257460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A h</a:t>
            </a:r>
            <a:r>
              <a:rPr lang="pt-PT" sz="1600" strike="noStrike" spc="-1" dirty="0">
                <a:solidFill>
                  <a:schemeClr val="tx1"/>
                </a:solidFill>
                <a:latin typeface="Grandview" panose="020B0502040204020203" pitchFamily="34" charset="0"/>
              </a:rPr>
              <a:t>emorragia de varizes peri-estoma é uma complicação rara </a:t>
            </a: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em doentes com hipertensão portal </a:t>
            </a:r>
            <a:r>
              <a:rPr lang="pt-PT" sz="1600" strike="noStrike" spc="-1" dirty="0">
                <a:solidFill>
                  <a:schemeClr val="tx1"/>
                </a:solidFill>
                <a:latin typeface="Grandview" panose="020B0502040204020203" pitchFamily="34" charset="0"/>
              </a:rPr>
              <a:t>mas potencialmente fatal.</a:t>
            </a:r>
          </a:p>
          <a:p>
            <a:pPr marL="285750" lvl="1" indent="-285750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O seu diagnóstico requer a exclusão de hemorragia digestiva alta por avaliação endoscópica.</a:t>
            </a:r>
          </a:p>
          <a:p>
            <a:pPr marL="285750" lvl="1" indent="-285750" algn="l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As revisões clínicas mais recentes não definem o </a:t>
            </a:r>
            <a:r>
              <a:rPr lang="pt-PT" sz="1600" i="1" dirty="0">
                <a:solidFill>
                  <a:schemeClr val="tx1"/>
                </a:solidFill>
                <a:effectLst/>
                <a:latin typeface="Grandview" panose="020B0502040204020203" pitchFamily="34" charset="0"/>
              </a:rPr>
              <a:t>standard </a:t>
            </a:r>
            <a:r>
              <a:rPr lang="pt-PT" sz="1600" i="1" dirty="0" err="1">
                <a:solidFill>
                  <a:schemeClr val="tx1"/>
                </a:solidFill>
                <a:effectLst/>
                <a:latin typeface="Grandview" panose="020B0502040204020203" pitchFamily="34" charset="0"/>
              </a:rPr>
              <a:t>of</a:t>
            </a:r>
            <a:r>
              <a:rPr lang="pt-PT" sz="1600" i="1" dirty="0">
                <a:solidFill>
                  <a:schemeClr val="tx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600" i="1" dirty="0" err="1">
                <a:solidFill>
                  <a:schemeClr val="tx1"/>
                </a:solidFill>
                <a:effectLst/>
                <a:latin typeface="Grandview" panose="020B0502040204020203" pitchFamily="34" charset="0"/>
              </a:rPr>
              <a:t>care</a:t>
            </a:r>
            <a:r>
              <a:rPr lang="pt-PT" sz="1600" b="0" i="1" dirty="0">
                <a:solidFill>
                  <a:schemeClr val="tx1"/>
                </a:solidFill>
                <a:effectLst/>
                <a:latin typeface="Grandview" panose="020B0502040204020203" pitchFamily="34" charset="0"/>
              </a:rPr>
              <a:t>. </a:t>
            </a:r>
            <a:endParaRPr lang="pt-PT" sz="1600" b="0" dirty="0">
              <a:solidFill>
                <a:schemeClr val="tx1"/>
              </a:solidFill>
              <a:effectLst/>
              <a:latin typeface="Grandview" panose="020B0502040204020203" pitchFamily="34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83351D-C53D-470B-9B3A-A9694FEE2498}" type="slidenum">
              <a:rPr/>
              <a:pPr/>
              <a:t>13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04913-2AE9-79B6-D791-13DE1EFE40FC}"/>
              </a:ext>
            </a:extLst>
          </p:cNvPr>
          <p:cNvSpPr txBox="1"/>
          <p:nvPr/>
        </p:nvSpPr>
        <p:spPr>
          <a:xfrm>
            <a:off x="623092" y="3538482"/>
            <a:ext cx="10513468" cy="11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l">
              <a:lnSpc>
                <a:spcPct val="15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A várias opções terapêuticas incluem </a:t>
            </a:r>
            <a:r>
              <a:rPr lang="pt-PT" sz="1600" spc="-1" dirty="0">
                <a:latin typeface="Grandview" panose="020B0502040204020203" pitchFamily="34" charset="0"/>
              </a:rPr>
              <a:t>o shunt </a:t>
            </a:r>
            <a:r>
              <a:rPr lang="pt-PT" sz="1600" spc="-1" dirty="0" err="1">
                <a:latin typeface="Grandview" panose="020B0502040204020203" pitchFamily="34" charset="0"/>
              </a:rPr>
              <a:t>portossistémico</a:t>
            </a:r>
            <a:r>
              <a:rPr lang="pt-PT" sz="1600" spc="-1" dirty="0">
                <a:latin typeface="Grandview" panose="020B0502040204020203" pitchFamily="34" charset="0"/>
              </a:rPr>
              <a:t> </a:t>
            </a:r>
            <a:r>
              <a:rPr lang="pt-PT" sz="1600" spc="-1" dirty="0" err="1">
                <a:latin typeface="Grandview" panose="020B0502040204020203" pitchFamily="34" charset="0"/>
              </a:rPr>
              <a:t>intrahepático</a:t>
            </a:r>
            <a:r>
              <a:rPr lang="pt-PT" sz="1600" spc="-1" dirty="0">
                <a:latin typeface="Grandview" panose="020B0502040204020203" pitchFamily="34" charset="0"/>
              </a:rPr>
              <a:t> </a:t>
            </a:r>
            <a:r>
              <a:rPr lang="pt-PT" sz="1600" dirty="0">
                <a:latin typeface="Grandview" panose="020B0502040204020203" pitchFamily="34" charset="0"/>
              </a:rPr>
              <a:t>por via </a:t>
            </a:r>
            <a:r>
              <a:rPr lang="pt-PT" sz="1600" dirty="0" err="1">
                <a:latin typeface="Grandview" panose="020B0502040204020203" pitchFamily="34" charset="0"/>
              </a:rPr>
              <a:t>transjugular</a:t>
            </a:r>
            <a:r>
              <a:rPr lang="pt-PT" sz="1600" dirty="0">
                <a:latin typeface="Grandview" panose="020B0502040204020203" pitchFamily="34" charset="0"/>
              </a:rPr>
              <a:t> (TIPS), </a:t>
            </a:r>
            <a:r>
              <a:rPr lang="pt-PT" sz="1600" dirty="0" err="1">
                <a:latin typeface="Grandview" panose="020B0502040204020203" pitchFamily="34" charset="0"/>
              </a:rPr>
              <a:t>embolização</a:t>
            </a:r>
            <a:r>
              <a:rPr lang="pt-PT" sz="1600" dirty="0">
                <a:latin typeface="Grandview" panose="020B0502040204020203" pitchFamily="34" charset="0"/>
              </a:rPr>
              <a:t> por abordagem direta percutânea, </a:t>
            </a:r>
            <a:r>
              <a:rPr lang="pt-PT" sz="1600" dirty="0" err="1">
                <a:latin typeface="Grandview" panose="020B0502040204020203" pitchFamily="34" charset="0"/>
              </a:rPr>
              <a:t>embolização</a:t>
            </a:r>
            <a:r>
              <a:rPr lang="pt-PT" sz="1600" dirty="0">
                <a:latin typeface="Grandview" panose="020B0502040204020203" pitchFamily="34" charset="0"/>
              </a:rPr>
              <a:t> por via </a:t>
            </a:r>
            <a:r>
              <a:rPr lang="pt-PT" sz="1600" dirty="0" err="1">
                <a:latin typeface="Grandview" panose="020B0502040204020203" pitchFamily="34" charset="0"/>
              </a:rPr>
              <a:t>transesplénica</a:t>
            </a:r>
            <a:r>
              <a:rPr lang="pt-PT" sz="1600" dirty="0">
                <a:latin typeface="Grandview" panose="020B0502040204020203" pitchFamily="34" charset="0"/>
              </a:rPr>
              <a:t> ou                  </a:t>
            </a:r>
            <a:r>
              <a:rPr lang="pt-PT" sz="1600" dirty="0" err="1">
                <a:latin typeface="Grandview" panose="020B0502040204020203" pitchFamily="34" charset="0"/>
              </a:rPr>
              <a:t>transhepática</a:t>
            </a:r>
            <a:r>
              <a:rPr lang="pt-PT" sz="1600" dirty="0">
                <a:latin typeface="Grandview" panose="020B0502040204020203" pitchFamily="34" charset="0"/>
              </a:rPr>
              <a:t>. </a:t>
            </a:r>
            <a:endParaRPr lang="pt-PT" sz="1600" spc="-1" dirty="0">
              <a:solidFill>
                <a:schemeClr val="tx1"/>
              </a:solidFill>
              <a:latin typeface="Grandview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417F0B-5D1B-5D4F-871E-9F91E40454EB}"/>
              </a:ext>
            </a:extLst>
          </p:cNvPr>
          <p:cNvSpPr txBox="1"/>
          <p:nvPr/>
        </p:nvSpPr>
        <p:spPr>
          <a:xfrm>
            <a:off x="551234" y="4842488"/>
            <a:ext cx="8856984" cy="78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A </a:t>
            </a:r>
            <a:r>
              <a:rPr lang="pt-PT" sz="1600" spc="-1" dirty="0" err="1">
                <a:solidFill>
                  <a:schemeClr val="tx1"/>
                </a:solidFill>
                <a:latin typeface="Grandview" panose="020B0502040204020203" pitchFamily="34" charset="0"/>
              </a:rPr>
              <a:t>embolização</a:t>
            </a: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 </a:t>
            </a:r>
            <a:r>
              <a:rPr lang="pt-PT" sz="1600" spc="-1" dirty="0" err="1">
                <a:solidFill>
                  <a:schemeClr val="tx1"/>
                </a:solidFill>
                <a:latin typeface="Grandview" panose="020B0502040204020203" pitchFamily="34" charset="0"/>
              </a:rPr>
              <a:t>endovascular</a:t>
            </a: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 </a:t>
            </a:r>
            <a:r>
              <a:rPr lang="pt-PT" sz="1600" spc="-1" dirty="0" err="1">
                <a:solidFill>
                  <a:schemeClr val="tx1"/>
                </a:solidFill>
                <a:latin typeface="Grandview" panose="020B0502040204020203" pitchFamily="34" charset="0"/>
              </a:rPr>
              <a:t>transhepática</a:t>
            </a:r>
            <a:r>
              <a:rPr lang="pt-PT" sz="1600" spc="-1" dirty="0">
                <a:solidFill>
                  <a:schemeClr val="tx1"/>
                </a:solidFill>
                <a:latin typeface="Grandview" panose="020B0502040204020203" pitchFamily="34" charset="0"/>
              </a:rPr>
              <a:t> deve ser considerada nestes doentes. </a:t>
            </a:r>
            <a:r>
              <a:rPr lang="pt-PT" sz="1600" kern="1200" spc="-1" dirty="0">
                <a:solidFill>
                  <a:schemeClr val="tx1"/>
                </a:solidFill>
                <a:latin typeface="Grandview" panose="020B0502040204020203" pitchFamily="34" charset="0"/>
              </a:rPr>
              <a:t>Trata-se de um método seguro e de fácil execução.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>
            <a:extLst>
              <a:ext uri="{FF2B5EF4-FFF2-40B4-BE49-F238E27FC236}">
                <a16:creationId xmlns:a16="http://schemas.microsoft.com/office/drawing/2014/main" id="{1D4D697D-13C6-9B47-AF1E-96989D099FA2}"/>
              </a:ext>
            </a:extLst>
          </p:cNvPr>
          <p:cNvSpPr txBox="1">
            <a:spLocks/>
          </p:cNvSpPr>
          <p:nvPr/>
        </p:nvSpPr>
        <p:spPr>
          <a:xfrm>
            <a:off x="-358941" y="1275728"/>
            <a:ext cx="4639430" cy="56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840"/>
            <a:r>
              <a:rPr lang="pt-PT" sz="3200" i="1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Bibliografia</a:t>
            </a:r>
            <a:endParaRPr lang="pt-P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6FC86F3-1610-2F49-9479-6B18A55F5CEB}"/>
              </a:ext>
            </a:extLst>
          </p:cNvPr>
          <p:cNvSpPr txBox="1">
            <a:spLocks/>
          </p:cNvSpPr>
          <p:nvPr/>
        </p:nvSpPr>
        <p:spPr>
          <a:xfrm>
            <a:off x="685800" y="2057400"/>
            <a:ext cx="11242848" cy="410790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5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r>
              <a:rPr lang="pt-PT" sz="1200" dirty="0" err="1">
                <a:latin typeface="Grandview" panose="020B0502040204020203" pitchFamily="34" charset="0"/>
              </a:rPr>
              <a:t>Risk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Factors</a:t>
            </a:r>
            <a:r>
              <a:rPr lang="pt-PT" sz="1200" dirty="0">
                <a:latin typeface="Grandview" panose="020B0502040204020203" pitchFamily="34" charset="0"/>
              </a:rPr>
              <a:t> for </a:t>
            </a:r>
            <a:r>
              <a:rPr lang="pt-PT" sz="1200" dirty="0" err="1">
                <a:latin typeface="Grandview" panose="020B0502040204020203" pitchFamily="34" charset="0"/>
              </a:rPr>
              <a:t>Postoperative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Morbidity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and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Mortality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after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Small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Bowel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Surgery</a:t>
            </a:r>
            <a:r>
              <a:rPr lang="pt-PT" sz="1200" dirty="0">
                <a:latin typeface="Grandview" panose="020B0502040204020203" pitchFamily="34" charset="0"/>
              </a:rPr>
              <a:t> in </a:t>
            </a:r>
            <a:r>
              <a:rPr lang="pt-PT" sz="1200" dirty="0" err="1">
                <a:latin typeface="Grandview" panose="020B0502040204020203" pitchFamily="34" charset="0"/>
              </a:rPr>
              <a:t>Patients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with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Cirrhotic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Liver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Disease-A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Retrospective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Analysis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of</a:t>
            </a:r>
            <a:r>
              <a:rPr lang="pt-PT" sz="1200" dirty="0">
                <a:latin typeface="Grandview" panose="020B0502040204020203" pitchFamily="34" charset="0"/>
              </a:rPr>
              <a:t> 76 Cases in a </a:t>
            </a:r>
            <a:r>
              <a:rPr lang="pt-PT" sz="1200" dirty="0" err="1">
                <a:latin typeface="Grandview" panose="020B0502040204020203" pitchFamily="34" charset="0"/>
              </a:rPr>
              <a:t>Tertiary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Center.Wetterkamp</a:t>
            </a:r>
            <a:r>
              <a:rPr lang="pt-PT" sz="1200" dirty="0">
                <a:latin typeface="Grandview" panose="020B0502040204020203" pitchFamily="34" charset="0"/>
              </a:rPr>
              <a:t> M, van </a:t>
            </a:r>
            <a:r>
              <a:rPr lang="pt-PT" sz="1200" dirty="0" err="1">
                <a:latin typeface="Grandview" panose="020B0502040204020203" pitchFamily="34" charset="0"/>
              </a:rPr>
              <a:t>Beekum</a:t>
            </a:r>
            <a:r>
              <a:rPr lang="pt-PT" sz="1200" dirty="0">
                <a:latin typeface="Grandview" panose="020B0502040204020203" pitchFamily="34" charset="0"/>
              </a:rPr>
              <a:t> CJ, </a:t>
            </a:r>
            <a:r>
              <a:rPr lang="pt-PT" sz="1200" dirty="0" err="1">
                <a:latin typeface="Grandview" panose="020B0502040204020203" pitchFamily="34" charset="0"/>
              </a:rPr>
              <a:t>Willis</a:t>
            </a:r>
            <a:r>
              <a:rPr lang="pt-PT" sz="1200" dirty="0">
                <a:latin typeface="Grandview" panose="020B0502040204020203" pitchFamily="34" charset="0"/>
              </a:rPr>
              <a:t> MA, </a:t>
            </a:r>
            <a:r>
              <a:rPr lang="pt-PT" sz="1200" dirty="0" err="1">
                <a:latin typeface="Grandview" panose="020B0502040204020203" pitchFamily="34" charset="0"/>
              </a:rPr>
              <a:t>Glowka</a:t>
            </a:r>
            <a:r>
              <a:rPr lang="pt-PT" sz="1200" dirty="0">
                <a:latin typeface="Grandview" panose="020B0502040204020203" pitchFamily="34" charset="0"/>
              </a:rPr>
              <a:t> TR, </a:t>
            </a:r>
            <a:r>
              <a:rPr lang="pt-PT" sz="1200" dirty="0" err="1">
                <a:latin typeface="Grandview" panose="020B0502040204020203" pitchFamily="34" charset="0"/>
              </a:rPr>
              <a:t>Manekeller</a:t>
            </a:r>
            <a:r>
              <a:rPr lang="pt-PT" sz="1200" dirty="0">
                <a:latin typeface="Grandview" panose="020B0502040204020203" pitchFamily="34" charset="0"/>
              </a:rPr>
              <a:t> S, </a:t>
            </a:r>
            <a:r>
              <a:rPr lang="pt-PT" sz="1200" dirty="0" err="1">
                <a:latin typeface="Grandview" panose="020B0502040204020203" pitchFamily="34" charset="0"/>
              </a:rPr>
              <a:t>Fimmers</a:t>
            </a:r>
            <a:r>
              <a:rPr lang="pt-PT" sz="1200" dirty="0">
                <a:latin typeface="Grandview" panose="020B0502040204020203" pitchFamily="34" charset="0"/>
              </a:rPr>
              <a:t> R, </a:t>
            </a:r>
            <a:r>
              <a:rPr lang="pt-PT" sz="1200" dirty="0" err="1">
                <a:latin typeface="Grandview" panose="020B0502040204020203" pitchFamily="34" charset="0"/>
              </a:rPr>
              <a:t>Praktiknjo</a:t>
            </a:r>
            <a:r>
              <a:rPr lang="pt-PT" sz="1200" dirty="0">
                <a:latin typeface="Grandview" panose="020B0502040204020203" pitchFamily="34" charset="0"/>
              </a:rPr>
              <a:t> M, Chang J, </a:t>
            </a:r>
            <a:r>
              <a:rPr lang="pt-PT" sz="1200" dirty="0" err="1">
                <a:latin typeface="Grandview" panose="020B0502040204020203" pitchFamily="34" charset="0"/>
              </a:rPr>
              <a:t>Kalff</a:t>
            </a:r>
            <a:r>
              <a:rPr lang="pt-PT" sz="1200" dirty="0">
                <a:latin typeface="Grandview" panose="020B0502040204020203" pitchFamily="34" charset="0"/>
              </a:rPr>
              <a:t> JC, </a:t>
            </a:r>
            <a:r>
              <a:rPr lang="pt-PT" sz="1200" dirty="0" err="1">
                <a:latin typeface="Grandview" panose="020B0502040204020203" pitchFamily="34" charset="0"/>
              </a:rPr>
              <a:t>Vilz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TO.Biology</a:t>
            </a:r>
            <a:r>
              <a:rPr lang="pt-PT" sz="1200" dirty="0">
                <a:latin typeface="Grandview" panose="020B0502040204020203" pitchFamily="34" charset="0"/>
              </a:rPr>
              <a:t> (Basel). 2020 </a:t>
            </a:r>
            <a:r>
              <a:rPr lang="pt-PT" sz="1200" dirty="0" err="1">
                <a:latin typeface="Grandview" panose="020B0502040204020203" pitchFamily="34" charset="0"/>
              </a:rPr>
              <a:t>Oct</a:t>
            </a:r>
            <a:r>
              <a:rPr lang="pt-PT" sz="1200" dirty="0">
                <a:latin typeface="Grandview" panose="020B0502040204020203" pitchFamily="34" charset="0"/>
              </a:rPr>
              <a:t> 22;9(11):349. doi: 10.3390/biology9110349.PMID: 33105795 </a:t>
            </a:r>
          </a:p>
          <a:p>
            <a:pPr marL="4572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r>
              <a:rPr lang="pt-PT" sz="1200" dirty="0" err="1">
                <a:latin typeface="Grandview" panose="020B0502040204020203" pitchFamily="34" charset="0"/>
              </a:rPr>
              <a:t>Kaser</a:t>
            </a:r>
            <a:r>
              <a:rPr lang="pt-PT" sz="1200" dirty="0">
                <a:latin typeface="Grandview" panose="020B0502040204020203" pitchFamily="34" charset="0"/>
              </a:rPr>
              <a:t> SA, </a:t>
            </a:r>
            <a:r>
              <a:rPr lang="pt-PT" sz="1200" dirty="0" err="1">
                <a:latin typeface="Grandview" panose="020B0502040204020203" pitchFamily="34" charset="0"/>
              </a:rPr>
              <a:t>Hofmann</a:t>
            </a:r>
            <a:r>
              <a:rPr lang="pt-PT" sz="1200" dirty="0">
                <a:latin typeface="Grandview" panose="020B0502040204020203" pitchFamily="34" charset="0"/>
              </a:rPr>
              <a:t> I, Willi N, </a:t>
            </a:r>
            <a:r>
              <a:rPr lang="pt-PT" sz="1200" dirty="0" err="1">
                <a:latin typeface="Grandview" panose="020B0502040204020203" pitchFamily="34" charset="0"/>
              </a:rPr>
              <a:t>Stickel</a:t>
            </a:r>
            <a:r>
              <a:rPr lang="pt-PT" sz="1200" dirty="0">
                <a:latin typeface="Grandview" panose="020B0502040204020203" pitchFamily="34" charset="0"/>
              </a:rPr>
              <a:t> F, </a:t>
            </a:r>
            <a:r>
              <a:rPr lang="pt-PT" sz="1200" dirty="0" err="1">
                <a:latin typeface="Grandview" panose="020B0502040204020203" pitchFamily="34" charset="0"/>
              </a:rPr>
              <a:t>Maurer</a:t>
            </a:r>
            <a:r>
              <a:rPr lang="pt-PT" sz="1200" dirty="0">
                <a:latin typeface="Grandview" panose="020B0502040204020203" pitchFamily="34" charset="0"/>
              </a:rPr>
              <a:t> CA (2016) </a:t>
            </a:r>
            <a:r>
              <a:rPr lang="pt-PT" sz="1200" dirty="0" err="1">
                <a:latin typeface="Grandview" panose="020B0502040204020203" pitchFamily="34" charset="0"/>
              </a:rPr>
              <a:t>Liver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cirrhosis</a:t>
            </a:r>
            <a:r>
              <a:rPr lang="pt-PT" sz="1200" dirty="0">
                <a:latin typeface="Grandview" panose="020B0502040204020203" pitchFamily="34" charset="0"/>
              </a:rPr>
              <a:t>/</a:t>
            </a:r>
            <a:r>
              <a:rPr lang="pt-PT" sz="1200" dirty="0" err="1">
                <a:latin typeface="Grandview" panose="020B0502040204020203" pitchFamily="34" charset="0"/>
              </a:rPr>
              <a:t>severe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fibrosis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is</a:t>
            </a:r>
            <a:r>
              <a:rPr lang="pt-PT" sz="1200" dirty="0">
                <a:latin typeface="Grandview" panose="020B0502040204020203" pitchFamily="34" charset="0"/>
              </a:rPr>
              <a:t> a </a:t>
            </a:r>
            <a:r>
              <a:rPr lang="pt-PT" sz="1200" dirty="0" err="1">
                <a:latin typeface="Grandview" panose="020B0502040204020203" pitchFamily="34" charset="0"/>
              </a:rPr>
              <a:t>risk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factor</a:t>
            </a:r>
            <a:r>
              <a:rPr lang="pt-PT" sz="1200" dirty="0">
                <a:latin typeface="Grandview" panose="020B0502040204020203" pitchFamily="34" charset="0"/>
              </a:rPr>
              <a:t> for </a:t>
            </a:r>
            <a:r>
              <a:rPr lang="pt-PT" sz="1200" dirty="0" err="1">
                <a:latin typeface="Grandview" panose="020B0502040204020203" pitchFamily="34" charset="0"/>
              </a:rPr>
              <a:t>anastomotic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leakage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after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colorectal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surgery</a:t>
            </a:r>
            <a:r>
              <a:rPr lang="pt-PT" sz="1200" dirty="0">
                <a:latin typeface="Grandview" panose="020B0502040204020203" pitchFamily="34" charset="0"/>
              </a:rPr>
              <a:t>. </a:t>
            </a:r>
            <a:r>
              <a:rPr lang="pt-PT" sz="1200" dirty="0" err="1">
                <a:latin typeface="Grandview" panose="020B0502040204020203" pitchFamily="34" charset="0"/>
              </a:rPr>
              <a:t>Gastroenterol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Res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Pract</a:t>
            </a:r>
            <a:r>
              <a:rPr lang="pt-PT" sz="1200" dirty="0">
                <a:latin typeface="Grandview" panose="020B0502040204020203" pitchFamily="34" charset="0"/>
              </a:rPr>
              <a:t> 2016:1563037 - DOI - </a:t>
            </a:r>
            <a:r>
              <a:rPr lang="pt-PT" sz="1200" dirty="0" err="1">
                <a:latin typeface="Grandview" panose="020B0502040204020203" pitchFamily="34" charset="0"/>
              </a:rPr>
              <a:t>PubMed</a:t>
            </a:r>
            <a:r>
              <a:rPr lang="pt-PT" sz="1200" dirty="0">
                <a:latin typeface="Grandview" panose="020B0502040204020203" pitchFamily="34" charset="0"/>
              </a:rPr>
              <a:t> - PMC</a:t>
            </a:r>
          </a:p>
          <a:p>
            <a:pPr marL="4572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r>
              <a:rPr lang="pt-PT" sz="1200" dirty="0">
                <a:latin typeface="Grandview" panose="020B0502040204020203" pitchFamily="34" charset="0"/>
              </a:rPr>
              <a:t>Henry Z. Management </a:t>
            </a:r>
            <a:r>
              <a:rPr lang="pt-PT" sz="1200" dirty="0" err="1">
                <a:latin typeface="Grandview" panose="020B0502040204020203" pitchFamily="34" charset="0"/>
              </a:rPr>
              <a:t>of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Ostomy-Related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Varices</a:t>
            </a:r>
            <a:r>
              <a:rPr lang="pt-PT" sz="1200" dirty="0">
                <a:latin typeface="Grandview" panose="020B0502040204020203" pitchFamily="34" charset="0"/>
              </a:rPr>
              <a:t>. </a:t>
            </a:r>
            <a:r>
              <a:rPr lang="pt-PT" sz="1200" dirty="0" err="1">
                <a:latin typeface="Grandview" panose="020B0502040204020203" pitchFamily="34" charset="0"/>
              </a:rPr>
              <a:t>Clin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Liver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Dis</a:t>
            </a:r>
            <a:r>
              <a:rPr lang="pt-PT" sz="1200" dirty="0">
                <a:latin typeface="Grandview" panose="020B0502040204020203" pitchFamily="34" charset="0"/>
              </a:rPr>
              <a:t> (</a:t>
            </a:r>
            <a:r>
              <a:rPr lang="pt-PT" sz="1200" dirty="0" err="1">
                <a:latin typeface="Grandview" panose="020B0502040204020203" pitchFamily="34" charset="0"/>
              </a:rPr>
              <a:t>Hoboken</a:t>
            </a:r>
            <a:r>
              <a:rPr lang="pt-PT" sz="1200" dirty="0">
                <a:latin typeface="Grandview" panose="020B0502040204020203" pitchFamily="34" charset="0"/>
              </a:rPr>
              <a:t>). 2021 </a:t>
            </a:r>
            <a:r>
              <a:rPr lang="pt-PT" sz="1200" dirty="0" err="1">
                <a:latin typeface="Grandview" panose="020B0502040204020203" pitchFamily="34" charset="0"/>
              </a:rPr>
              <a:t>Aug</a:t>
            </a:r>
            <a:r>
              <a:rPr lang="pt-PT" sz="1200" dirty="0">
                <a:latin typeface="Grandview" panose="020B0502040204020203" pitchFamily="34" charset="0"/>
              </a:rPr>
              <a:t> 5;17(6):388-391. doi: 10.1002/cld.1070. PMID: 34386200; PMCID: PMC8340319.</a:t>
            </a:r>
          </a:p>
          <a:p>
            <a:pPr marL="4572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Maciel MJ, Pereira OI, Motta Leal Filho JM,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Ziemiecki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Junior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E, Cosme SL, Souza MA,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Carnevale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FC.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Peristomal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variceal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bleeding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treated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by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coil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embolization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using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a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percutaneous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transhepatic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approach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.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World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J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Clin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Cases. 2016 Jan 16;4(1):25-9. doi: 10.12998/wjcc.v4.i1.25. PMID: 26798628; PMCID: PMC4714292.</a:t>
            </a:r>
            <a:endParaRPr lang="pt-PT" sz="1200" dirty="0">
              <a:latin typeface="Grandview" panose="020B0502040204020203" pitchFamily="34" charset="0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buClr>
                <a:schemeClr val="tx1"/>
              </a:buClr>
              <a:buAutoNum type="arabicPeriod"/>
              <a:tabLst>
                <a:tab pos="0" algn="l"/>
              </a:tabLst>
            </a:pP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Ozaki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M, Jogo A, Yamamoto A,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et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al.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Transcatheter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embolization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for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stomal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varices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: a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report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of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three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patients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.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Radiol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 Case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Rep</a:t>
            </a:r>
            <a:r>
              <a:rPr lang="pt-PT" sz="1200" b="0" i="0" dirty="0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. 2021; 16: 801-806. – </a:t>
            </a:r>
            <a:r>
              <a:rPr lang="pt-PT" sz="1200" b="0" i="0" dirty="0" err="1">
                <a:solidFill>
                  <a:srgbClr val="212121"/>
                </a:solidFill>
                <a:effectLst/>
                <a:latin typeface="Grandview" panose="020B0502040204020203" pitchFamily="34" charset="0"/>
              </a:rPr>
              <a:t>PubMe</a:t>
            </a:r>
            <a:r>
              <a:rPr lang="pt-PT" sz="1200" dirty="0" err="1">
                <a:solidFill>
                  <a:srgbClr val="212121"/>
                </a:solidFill>
                <a:latin typeface="Grandview" panose="020B0502040204020203" pitchFamily="34" charset="0"/>
              </a:rPr>
              <a:t>d</a:t>
            </a:r>
            <a:r>
              <a:rPr lang="pt-PT" sz="1200" dirty="0">
                <a:solidFill>
                  <a:srgbClr val="212121"/>
                </a:solidFill>
                <a:latin typeface="Grandview" panose="020B0502040204020203" pitchFamily="34" charset="0"/>
              </a:rPr>
              <a:t> - PMC</a:t>
            </a:r>
            <a:endParaRPr lang="pt-PT" sz="1200" b="0" i="0" spc="-1" dirty="0">
              <a:solidFill>
                <a:srgbClr val="212121"/>
              </a:solidFill>
              <a:effectLst/>
              <a:latin typeface="Grandview" panose="020B0502040204020203" pitchFamily="34" charset="0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r>
              <a:rPr lang="pt-PT" sz="1200" dirty="0" err="1">
                <a:latin typeface="Grandview" panose="020B0502040204020203" pitchFamily="34" charset="0"/>
              </a:rPr>
              <a:t>Ryan</a:t>
            </a:r>
            <a:r>
              <a:rPr lang="pt-PT" sz="1200" dirty="0">
                <a:latin typeface="Grandview" panose="020B0502040204020203" pitchFamily="34" charset="0"/>
              </a:rPr>
              <a:t> W, </a:t>
            </a:r>
            <a:r>
              <a:rPr lang="pt-PT" sz="1200" dirty="0" err="1">
                <a:latin typeface="Grandview" panose="020B0502040204020203" pitchFamily="34" charset="0"/>
              </a:rPr>
              <a:t>Dako</a:t>
            </a:r>
            <a:r>
              <a:rPr lang="pt-PT" sz="1200" dirty="0">
                <a:latin typeface="Grandview" panose="020B0502040204020203" pitchFamily="34" charset="0"/>
              </a:rPr>
              <a:t> F, Cohen G, </a:t>
            </a:r>
            <a:r>
              <a:rPr lang="pt-PT" sz="1200" dirty="0" err="1">
                <a:latin typeface="Grandview" panose="020B0502040204020203" pitchFamily="34" charset="0"/>
              </a:rPr>
              <a:t>Pryluck</a:t>
            </a:r>
            <a:r>
              <a:rPr lang="pt-PT" sz="1200" dirty="0">
                <a:latin typeface="Grandview" panose="020B0502040204020203" pitchFamily="34" charset="0"/>
              </a:rPr>
              <a:t> D, </a:t>
            </a:r>
            <a:r>
              <a:rPr lang="pt-PT" sz="1200" dirty="0" err="1">
                <a:latin typeface="Grandview" panose="020B0502040204020203" pitchFamily="34" charset="0"/>
              </a:rPr>
              <a:t>Panaro</a:t>
            </a:r>
            <a:r>
              <a:rPr lang="pt-PT" sz="1200" dirty="0">
                <a:latin typeface="Grandview" panose="020B0502040204020203" pitchFamily="34" charset="0"/>
              </a:rPr>
              <a:t> J, </a:t>
            </a:r>
            <a:r>
              <a:rPr lang="pt-PT" sz="1200" dirty="0" err="1">
                <a:latin typeface="Grandview" panose="020B0502040204020203" pitchFamily="34" charset="0"/>
              </a:rPr>
              <a:t>Cuthberton</a:t>
            </a:r>
            <a:r>
              <a:rPr lang="pt-PT" sz="1200" dirty="0">
                <a:latin typeface="Grandview" panose="020B0502040204020203" pitchFamily="34" charset="0"/>
              </a:rPr>
              <a:t> E, </a:t>
            </a:r>
            <a:r>
              <a:rPr lang="pt-PT" sz="1200" dirty="0" err="1">
                <a:latin typeface="Grandview" panose="020B0502040204020203" pitchFamily="34" charset="0"/>
              </a:rPr>
              <a:t>et</a:t>
            </a:r>
            <a:r>
              <a:rPr lang="pt-PT" sz="1200" dirty="0">
                <a:latin typeface="Grandview" panose="020B0502040204020203" pitchFamily="34" charset="0"/>
              </a:rPr>
              <a:t> al. </a:t>
            </a:r>
            <a:r>
              <a:rPr lang="pt-PT" sz="1200" dirty="0" err="1">
                <a:latin typeface="Grandview" panose="020B0502040204020203" pitchFamily="34" charset="0"/>
              </a:rPr>
              <a:t>Direct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percutaneous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embolization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of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peristomal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ileostomy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varices</a:t>
            </a:r>
            <a:r>
              <a:rPr lang="pt-PT" sz="1200" dirty="0">
                <a:latin typeface="Grandview" panose="020B0502040204020203" pitchFamily="34" charset="0"/>
              </a:rPr>
              <a:t> in </a:t>
            </a:r>
            <a:r>
              <a:rPr lang="pt-PT" sz="1200" dirty="0" err="1">
                <a:latin typeface="Grandview" panose="020B0502040204020203" pitchFamily="34" charset="0"/>
              </a:rPr>
              <a:t>an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emergency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setting</a:t>
            </a:r>
            <a:r>
              <a:rPr lang="pt-PT" sz="1200" dirty="0">
                <a:latin typeface="Grandview" panose="020B0502040204020203" pitchFamily="34" charset="0"/>
              </a:rPr>
              <a:t>. Case </a:t>
            </a:r>
            <a:r>
              <a:rPr lang="pt-PT" sz="1200" dirty="0" err="1">
                <a:latin typeface="Grandview" panose="020B0502040204020203" pitchFamily="34" charset="0"/>
              </a:rPr>
              <a:t>Rep</a:t>
            </a:r>
            <a:r>
              <a:rPr lang="pt-PT" sz="1200" dirty="0">
                <a:latin typeface="Grandview" panose="020B0502040204020203" pitchFamily="34" charset="0"/>
              </a:rPr>
              <a:t> </a:t>
            </a:r>
            <a:r>
              <a:rPr lang="pt-PT" sz="1200" dirty="0" err="1">
                <a:latin typeface="Grandview" panose="020B0502040204020203" pitchFamily="34" charset="0"/>
              </a:rPr>
              <a:t>Radiol</a:t>
            </a:r>
            <a:r>
              <a:rPr lang="pt-PT" sz="1200" dirty="0">
                <a:latin typeface="Grandview" panose="020B0502040204020203" pitchFamily="34" charset="0"/>
              </a:rPr>
              <a:t> 2018:6239183 </a:t>
            </a:r>
            <a:r>
              <a:rPr lang="pt-PT" sz="1200" dirty="0" err="1">
                <a:latin typeface="Grandview" panose="020B0502040204020203" pitchFamily="34" charset="0"/>
              </a:rPr>
              <a:t>eCollection</a:t>
            </a:r>
            <a:r>
              <a:rPr lang="pt-PT" sz="1200" dirty="0">
                <a:latin typeface="Grandview" panose="020B0502040204020203" pitchFamily="34" charset="0"/>
              </a:rPr>
              <a:t> 2018. doi:10.1155/2018/6239183.</a:t>
            </a:r>
          </a:p>
          <a:p>
            <a:pPr marL="4572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endParaRPr lang="pt-PT" sz="1200" dirty="0">
              <a:latin typeface="Grandview" panose="020B0502040204020203" pitchFamily="34" charset="0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AutoNum type="arabicPeriod"/>
              <a:tabLst>
                <a:tab pos="0" algn="l"/>
              </a:tabLst>
            </a:pPr>
            <a:endParaRPr lang="pt-PT" sz="1200" dirty="0">
              <a:latin typeface="Grandview" panose="020B0502040204020203" pitchFamily="34" charset="0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  <a:buAutoNum type="arabicPeriod"/>
              <a:tabLst>
                <a:tab pos="0" algn="l"/>
              </a:tabLst>
            </a:pPr>
            <a:endParaRPr lang="pt-PT" sz="1200" b="0" i="0" dirty="0">
              <a:solidFill>
                <a:srgbClr val="212121"/>
              </a:solidFill>
              <a:effectLst/>
              <a:latin typeface="Grandview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6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1260000"/>
            <a:ext cx="10515240" cy="56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077840" indent="0">
              <a:lnSpc>
                <a:spcPct val="90000"/>
              </a:lnSpc>
              <a:buNone/>
            </a:pPr>
            <a:r>
              <a:rPr lang="pt-PT" sz="3200" b="0" i="1" strike="noStrike" spc="-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Disclosures</a:t>
            </a:r>
            <a:endParaRPr lang="pt-P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928880" y="1825560"/>
            <a:ext cx="65631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81080" indent="0" algn="just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PT" sz="1700" b="1" strike="noStrike" spc="-1">
                <a:solidFill>
                  <a:srgbClr val="000000"/>
                </a:solidFill>
                <a:latin typeface="Grandview"/>
              </a:rPr>
              <a:t>Os autores confirmam que o caso não foi publicado previamente e que foi obtido consentimento informado.</a:t>
            </a:r>
            <a:endParaRPr lang="pt-PT" sz="17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041087-4178-4224-837E-34B313556399}" type="slidenum">
              <a:rPr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03512" y="1484784"/>
            <a:ext cx="7560840" cy="173538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PT" sz="48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Hemorragia </a:t>
            </a:r>
            <a:r>
              <a:rPr lang="pt-PT" sz="4800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maciça </a:t>
            </a:r>
            <a:r>
              <a:rPr lang="pt-PT" sz="48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de varizes peri-estoma – Como atuar?</a:t>
            </a:r>
            <a:endParaRPr lang="pt-PT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dt" idx="10"/>
          </p:nvPr>
        </p:nvSpPr>
        <p:spPr>
          <a:xfrm>
            <a:off x="9941532" y="6525344"/>
            <a:ext cx="2219040" cy="42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indent="0">
              <a:lnSpc>
                <a:spcPct val="100000"/>
              </a:lnSpc>
              <a:spcAft>
                <a:spcPts val="601"/>
              </a:spcAft>
              <a:buNone/>
              <a:defRPr lang="pt-P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spcAft>
                <a:spcPts val="601"/>
              </a:spcAft>
              <a:buNone/>
            </a:pPr>
            <a:r>
              <a:rPr lang="pt-PT" sz="1400" b="0" strike="noStrike" spc="-1" dirty="0">
                <a:solidFill>
                  <a:srgbClr val="000000"/>
                </a:solidFill>
                <a:latin typeface="Calibri"/>
              </a:rPr>
              <a:t>submetido a __ / __ / 2023</a:t>
            </a:r>
            <a:endParaRPr lang="pt-PT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41BD62-DD37-72D9-E427-A11E1A03D099}"/>
              </a:ext>
            </a:extLst>
          </p:cNvPr>
          <p:cNvSpPr txBox="1"/>
          <p:nvPr/>
        </p:nvSpPr>
        <p:spPr>
          <a:xfrm>
            <a:off x="3513762" y="3968393"/>
            <a:ext cx="5030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ndview" panose="020B0502040204020203" pitchFamily="34" charset="0"/>
              </a:rPr>
              <a:t>Rita Rodrigues Bexiga</a:t>
            </a:r>
          </a:p>
          <a:p>
            <a:pPr algn="ctr"/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ndview" panose="020B0502040204020203" pitchFamily="34" charset="0"/>
              </a:rPr>
              <a:t>Ana Isabel Simões Ferreira</a:t>
            </a:r>
          </a:p>
          <a:p>
            <a:pPr algn="ctr"/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latin typeface="Grandview" panose="020B0502040204020203" pitchFamily="34" charset="0"/>
            </a:endParaRP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Grandview" panose="020B0502040204020203" pitchFamily="34" charset="0"/>
              </a:rPr>
              <a:t>Centro Hospitalar Universitário Lisboa Norte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594837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História</a:t>
            </a:r>
            <a:r>
              <a:rPr lang="pt-PT" sz="44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 </a:t>
            </a:r>
            <a:r>
              <a:rPr lang="pt-PT" sz="32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Clínica</a:t>
            </a:r>
            <a:endParaRPr lang="pt-P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8081" y="1825560"/>
            <a:ext cx="7544061" cy="453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797425" algn="l"/>
              </a:tabLst>
            </a:pP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Doente sexo masculino, 79 anos, recorre à urgência por episódio de hemorragia maciça com perda de sangue vivo pela ileostomia. 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797425" algn="l"/>
              </a:tabLst>
            </a:pP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Antecedentes de ileostomia há 4 meses por deiscência tardia de anastomose íleo-</a:t>
            </a:r>
            <a:r>
              <a:rPr lang="pt-PT" sz="1600" dirty="0" err="1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ileal</a:t>
            </a: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hérnia umbilical encarcerada (2 anos antes).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797425" algn="l"/>
              </a:tabLst>
            </a:pP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 de cirrose hepática </a:t>
            </a:r>
            <a:r>
              <a:rPr lang="pt-PT" sz="1600" dirty="0" err="1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etanólica</a:t>
            </a: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1600" dirty="0" err="1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Child-Pugh</a:t>
            </a: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B, 8 pontos).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797425" algn="l"/>
              </a:tabLst>
            </a:pP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 desenvolveu quadro de choque hemorrágico (valor mínimo de </a:t>
            </a:r>
            <a:r>
              <a:rPr lang="pt-PT" sz="1600" dirty="0" err="1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</a:t>
            </a: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PT" sz="1600" dirty="0">
                <a:solidFill>
                  <a:srgbClr val="000000"/>
                </a:solidFill>
                <a:effectLst/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5,3g/</a:t>
            </a:r>
            <a:r>
              <a:rPr lang="pt-PT" sz="1600" dirty="0" err="1">
                <a:solidFill>
                  <a:srgbClr val="000000"/>
                </a:solidFill>
                <a:effectLst/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revertido com terapêutica médica.</a:t>
            </a:r>
            <a:endParaRPr lang="pt-PT" sz="1600" dirty="0">
              <a:solidFill>
                <a:srgbClr val="00000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797425" algn="l"/>
              </a:tabLst>
            </a:pP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PT" sz="1600" dirty="0" err="1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angio</a:t>
            </a:r>
            <a:r>
              <a:rPr lang="pt-PT" sz="1600" dirty="0">
                <a:solidFill>
                  <a:srgbClr val="000000"/>
                </a:solidFill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-TC </a:t>
            </a:r>
            <a:r>
              <a:rPr lang="pt-PT" sz="1600" dirty="0">
                <a:solidFill>
                  <a:srgbClr val="000000"/>
                </a:solidFill>
                <a:effectLst/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apenas identificou varizes peri-estoma, sem evidência de hemorragia ativa.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797425" algn="l"/>
              </a:tabLst>
            </a:pPr>
            <a:r>
              <a:rPr lang="pt-PT" sz="1600" dirty="0">
                <a:solidFill>
                  <a:srgbClr val="000000"/>
                </a:solidFill>
                <a:effectLst/>
                <a:latin typeface="Grandview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EDA excluiu perdas do trato gastrointestinal superior.</a:t>
            </a:r>
            <a:endParaRPr lang="pt-PT" sz="1600" dirty="0">
              <a:effectLst/>
              <a:latin typeface="Grandview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000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9B3A49-39DC-4BEA-BC63-D26CD4B6DF88}" type="slidenum">
              <a:rPr/>
              <a:pPr/>
              <a:t>3</a:t>
            </a:fld>
            <a:endParaRPr/>
          </a:p>
        </p:txBody>
      </p:sp>
      <p:sp>
        <p:nvSpPr>
          <p:cNvPr id="2" name="Canto Dobrado 1">
            <a:extLst>
              <a:ext uri="{FF2B5EF4-FFF2-40B4-BE49-F238E27FC236}">
                <a16:creationId xmlns:a16="http://schemas.microsoft.com/office/drawing/2014/main" id="{EFABE6E8-1D5D-3C7C-BA82-E4A6EA8269D6}"/>
              </a:ext>
            </a:extLst>
          </p:cNvPr>
          <p:cNvSpPr/>
          <p:nvPr/>
        </p:nvSpPr>
        <p:spPr>
          <a:xfrm>
            <a:off x="8472264" y="1144994"/>
            <a:ext cx="3497944" cy="3768198"/>
          </a:xfrm>
          <a:prstGeom prst="foldedCorner">
            <a:avLst>
              <a:gd name="adj" fmla="val 852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Doentes com cirrose hepática/ fibrose severa têm um risco aumentado de deiscência de anastomoses intestinais, associado à hipertensão portal.</a:t>
            </a: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endParaRPr lang="pt-PT" sz="1200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endParaRPr lang="pt-PT" sz="1200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endParaRPr lang="pt-PT" sz="1200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</p:txBody>
      </p:sp>
      <p:pic>
        <p:nvPicPr>
          <p:cNvPr id="3" name="Gráfico 2" descr="Cabeça com engrenagens com preenchimento sólido">
            <a:extLst>
              <a:ext uri="{FF2B5EF4-FFF2-40B4-BE49-F238E27FC236}">
                <a16:creationId xmlns:a16="http://schemas.microsoft.com/office/drawing/2014/main" id="{5C4D87C7-BBC6-007F-2F13-C167072BE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0520" y="873250"/>
            <a:ext cx="543487" cy="5434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7D03C4-881F-D7CC-EC30-933520F7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2232648"/>
            <a:ext cx="2672236" cy="19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55CF0DB-9395-6AE9-39A0-E185DB89370D}"/>
              </a:ext>
            </a:extLst>
          </p:cNvPr>
          <p:cNvSpPr txBox="1"/>
          <p:nvPr/>
        </p:nvSpPr>
        <p:spPr>
          <a:xfrm>
            <a:off x="8472264" y="4233065"/>
            <a:ext cx="34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Grandview" panose="020B0502040204020203" pitchFamily="34" charset="0"/>
              </a:rPr>
              <a:t>Fig.1. </a:t>
            </a:r>
            <a:r>
              <a:rPr lang="pt-PT" sz="1200" dirty="0">
                <a:latin typeface="Grandview" panose="020B0502040204020203" pitchFamily="34" charset="0"/>
              </a:rPr>
              <a:t>Prevalência de deiscência anastomótica em doentes sem e com diagnóstico de cirrose hepática e/ou fibrose severa.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pt-PT" sz="1200" b="0" strike="noStrike" spc="-1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FA2BFE-57C8-492D-86C2-1D2AAE7D15D0}" type="slidenum">
              <a:rPr/>
              <a:pPr/>
              <a:t>4</a:t>
            </a:fld>
            <a:endParaRPr/>
          </a:p>
        </p:txBody>
      </p:sp>
      <p:pic>
        <p:nvPicPr>
          <p:cNvPr id="2" name="Imagem 1" descr="Uma imagem com Imagiologia médica, monocromático, radiologia, preto e branco&#10;&#10;Descrição gerada automaticamente">
            <a:extLst>
              <a:ext uri="{FF2B5EF4-FFF2-40B4-BE49-F238E27FC236}">
                <a16:creationId xmlns:a16="http://schemas.microsoft.com/office/drawing/2014/main" id="{30102C17-49C0-BAAE-8CB8-2B72D271D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r="1488" b="3848"/>
          <a:stretch/>
        </p:blipFill>
        <p:spPr>
          <a:xfrm>
            <a:off x="573855" y="1052736"/>
            <a:ext cx="5099712" cy="396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m 7" descr="Uma imagem com película de raio X, arte, preto e branco&#10;&#10;Descrição gerada automaticamente">
            <a:extLst>
              <a:ext uri="{FF2B5EF4-FFF2-40B4-BE49-F238E27FC236}">
                <a16:creationId xmlns:a16="http://schemas.microsoft.com/office/drawing/2014/main" id="{BBD0B50A-AA9D-CEC9-1E1A-BA5DD88C2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3" r="11124" b="27651"/>
          <a:stretch/>
        </p:blipFill>
        <p:spPr>
          <a:xfrm>
            <a:off x="5735960" y="1070762"/>
            <a:ext cx="5832648" cy="3960000"/>
          </a:xfrm>
          <a:prstGeom prst="rect">
            <a:avLst/>
          </a:prstGeom>
        </p:spPr>
      </p:pic>
      <p:sp>
        <p:nvSpPr>
          <p:cNvPr id="16" name="PlaceHolder 1">
            <a:extLst>
              <a:ext uri="{FF2B5EF4-FFF2-40B4-BE49-F238E27FC236}">
                <a16:creationId xmlns:a16="http://schemas.microsoft.com/office/drawing/2014/main" id="{7967BE19-A64C-90A1-F9A0-FF5009F84D2A}"/>
              </a:ext>
            </a:extLst>
          </p:cNvPr>
          <p:cNvSpPr txBox="1">
            <a:spLocks/>
          </p:cNvSpPr>
          <p:nvPr/>
        </p:nvSpPr>
        <p:spPr>
          <a:xfrm>
            <a:off x="573855" y="5085392"/>
            <a:ext cx="11028661" cy="569903"/>
          </a:xfrm>
          <a:prstGeom prst="rect">
            <a:avLst/>
          </a:prstGeom>
          <a:solidFill>
            <a:srgbClr val="E7E6E6">
              <a:alpha val="85098"/>
            </a:srgb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algn="just" defTabSz="914400">
              <a:tabLst>
                <a:tab pos="10488613" algn="l"/>
              </a:tabLst>
            </a:pPr>
            <a:r>
              <a:rPr lang="pt-PT" sz="1200" b="1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Fig.1. </a:t>
            </a:r>
            <a:r>
              <a:rPr lang="pt-PT" sz="1200" kern="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AngioTC</a:t>
            </a:r>
            <a:r>
              <a:rPr lang="pt-PT" sz="1200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 em fase venosa. 1A - Corte axial e 1B - Reformatação sagital, MIP. </a:t>
            </a:r>
            <a:r>
              <a:rPr lang="pt-PT" sz="1200" b="1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Veias varicosas peri-estoma </a:t>
            </a:r>
            <a:r>
              <a:rPr lang="pt-PT" sz="1200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(setas bancas) na dependência de dois ramos da veia mesentérica superior com evidência de fistulização sistémica para veias da parede abdominal (seta tracejada).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6B1AA7-EF91-C267-3534-9B18C057EC6A}"/>
              </a:ext>
            </a:extLst>
          </p:cNvPr>
          <p:cNvSpPr txBox="1"/>
          <p:nvPr/>
        </p:nvSpPr>
        <p:spPr>
          <a:xfrm>
            <a:off x="109055" y="4785105"/>
            <a:ext cx="54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1005448" y="4633796"/>
            <a:ext cx="563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1B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19301" y="4585676"/>
            <a:ext cx="563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1A</a:t>
            </a:r>
          </a:p>
        </p:txBody>
      </p: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5FCCF065-2A4C-55E0-906C-69F0503BCA45}"/>
              </a:ext>
            </a:extLst>
          </p:cNvPr>
          <p:cNvCxnSpPr>
            <a:cxnSpLocks/>
          </p:cNvCxnSpPr>
          <p:nvPr/>
        </p:nvCxnSpPr>
        <p:spPr>
          <a:xfrm flipH="1">
            <a:off x="7248128" y="2542422"/>
            <a:ext cx="288032" cy="2691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91F2D836-96CA-4553-2BB3-466FF0283528}"/>
              </a:ext>
            </a:extLst>
          </p:cNvPr>
          <p:cNvCxnSpPr>
            <a:cxnSpLocks/>
          </p:cNvCxnSpPr>
          <p:nvPr/>
        </p:nvCxnSpPr>
        <p:spPr>
          <a:xfrm flipH="1">
            <a:off x="2307507" y="1412776"/>
            <a:ext cx="326902" cy="21589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DF01D44F-3A13-D84E-BEE6-6FB374779FED}"/>
              </a:ext>
            </a:extLst>
          </p:cNvPr>
          <p:cNvCxnSpPr>
            <a:cxnSpLocks/>
          </p:cNvCxnSpPr>
          <p:nvPr/>
        </p:nvCxnSpPr>
        <p:spPr>
          <a:xfrm flipH="1" flipV="1">
            <a:off x="7392144" y="3501008"/>
            <a:ext cx="288032" cy="2691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A001F533-54E1-4246-962C-F43B236B04C6}"/>
              </a:ext>
            </a:extLst>
          </p:cNvPr>
          <p:cNvCxnSpPr>
            <a:cxnSpLocks/>
          </p:cNvCxnSpPr>
          <p:nvPr/>
        </p:nvCxnSpPr>
        <p:spPr>
          <a:xfrm flipV="1">
            <a:off x="6095700" y="3861048"/>
            <a:ext cx="504056" cy="233096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660B79-F461-B44F-86C0-24CD84B58347}"/>
              </a:ext>
            </a:extLst>
          </p:cNvPr>
          <p:cNvSpPr/>
          <p:nvPr/>
        </p:nvSpPr>
        <p:spPr>
          <a:xfrm>
            <a:off x="527035" y="2829755"/>
            <a:ext cx="10321493" cy="3570122"/>
          </a:xfrm>
          <a:prstGeom prst="rect">
            <a:avLst/>
          </a:prstGeom>
          <a:solidFill>
            <a:srgbClr val="E7E6E6">
              <a:alpha val="8902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18013" y="458123"/>
            <a:ext cx="10515240" cy="72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Plano Terapêutico</a:t>
            </a:r>
            <a:endParaRPr lang="pt-P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2663F4-1ECB-497B-9EB4-F3E23550C156}" type="slidenum">
              <a:rPr/>
              <a:pPr/>
              <a:t>5</a:t>
            </a:fld>
            <a:endParaRPr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D4A77-DF37-AF94-79B2-04BFEC0CD92F}"/>
              </a:ext>
            </a:extLst>
          </p:cNvPr>
          <p:cNvSpPr txBox="1">
            <a:spLocks/>
          </p:cNvSpPr>
          <p:nvPr/>
        </p:nvSpPr>
        <p:spPr>
          <a:xfrm>
            <a:off x="588093" y="3019404"/>
            <a:ext cx="10116419" cy="266047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r>
              <a:rPr lang="pt-PT" sz="1600" b="1" i="1" dirty="0">
                <a:latin typeface="Grandview" panose="020B0502040204020203" pitchFamily="34" charset="0"/>
              </a:rPr>
              <a:t>Shunt</a:t>
            </a:r>
            <a:r>
              <a:rPr lang="pt-PT" sz="1600" b="1" i="0" dirty="0">
                <a:latin typeface="Grandview" panose="020B0502040204020203" pitchFamily="34" charset="0"/>
              </a:rPr>
              <a:t> </a:t>
            </a:r>
            <a:r>
              <a:rPr lang="pt-PT" sz="1600" b="1" i="0" dirty="0" err="1">
                <a:latin typeface="Grandview" panose="020B0502040204020203" pitchFamily="34" charset="0"/>
              </a:rPr>
              <a:t>portossistémico</a:t>
            </a:r>
            <a:r>
              <a:rPr lang="pt-PT" sz="1600" b="1" i="0" dirty="0">
                <a:latin typeface="Grandview" panose="020B0502040204020203" pitchFamily="34" charset="0"/>
              </a:rPr>
              <a:t> </a:t>
            </a:r>
            <a:r>
              <a:rPr lang="pt-PT" sz="1600" b="1" i="0" dirty="0" err="1">
                <a:latin typeface="Grandview" panose="020B0502040204020203" pitchFamily="34" charset="0"/>
              </a:rPr>
              <a:t>intrahepático</a:t>
            </a:r>
            <a:r>
              <a:rPr lang="pt-PT" sz="1600" b="1" i="0" dirty="0">
                <a:latin typeface="Grandview" panose="020B0502040204020203" pitchFamily="34" charset="0"/>
              </a:rPr>
              <a:t> por via transjugular (TIPS) </a:t>
            </a:r>
            <a:r>
              <a:rPr lang="pt-PT" sz="1600" i="0" dirty="0">
                <a:latin typeface="Grandview" panose="020B0502040204020203" pitchFamily="34" charset="0"/>
              </a:rPr>
              <a:t>- </a:t>
            </a:r>
            <a:r>
              <a:rPr lang="pt-PT" sz="1600" spc="-1" dirty="0">
                <a:latin typeface="Grandview" panose="020B0502040204020203" pitchFamily="34" charset="0"/>
              </a:rPr>
              <a:t>reduz a pressão no sistema venoso portal; indicado para prevenção de HDA, mas revela-se muitas vezes insuficiente nestes casos;</a:t>
            </a:r>
          </a:p>
          <a:p>
            <a:pPr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endParaRPr lang="pt-PT" sz="1600" spc="-1" dirty="0"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r>
              <a:rPr lang="pt-PT" sz="1600" b="1" spc="-1" dirty="0" err="1">
                <a:latin typeface="Grandview" panose="020B0502040204020203" pitchFamily="34" charset="0"/>
              </a:rPr>
              <a:t>Embolização</a:t>
            </a:r>
            <a:r>
              <a:rPr lang="pt-PT" sz="1600" spc="-1" dirty="0">
                <a:latin typeface="Grandview" panose="020B0502040204020203" pitchFamily="34" charset="0"/>
              </a:rPr>
              <a:t> por abordagem</a:t>
            </a:r>
            <a:r>
              <a:rPr lang="pt-PT" sz="1600" b="1" spc="-1" dirty="0">
                <a:latin typeface="Grandview" panose="020B0502040204020203" pitchFamily="34" charset="0"/>
              </a:rPr>
              <a:t> direta percutânea </a:t>
            </a:r>
            <a:r>
              <a:rPr lang="pt-PT" sz="1600" spc="-1" dirty="0">
                <a:latin typeface="Grandview" panose="020B0502040204020203" pitchFamily="34" charset="0"/>
              </a:rPr>
              <a:t>-</a:t>
            </a:r>
            <a:r>
              <a:rPr lang="pt-PT" sz="1600" b="1" spc="-1" dirty="0">
                <a:latin typeface="Grandview" panose="020B0502040204020203" pitchFamily="34" charset="0"/>
              </a:rPr>
              <a:t> </a:t>
            </a:r>
            <a:r>
              <a:rPr lang="pt-PT" sz="1600" spc="-1" dirty="0">
                <a:latin typeface="Grandview" panose="020B0502040204020203" pitchFamily="34" charset="0"/>
              </a:rPr>
              <a:t>menor risco de hemorrágico (sobretudo em doentes com ascite, que têm risco acrescido de hemorragia pós-punção), mas mais difícil garantir a assepsia do procedimento pela proximidade com o estoma e eventual necessidade de remoção do saco;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endParaRPr lang="pt-PT" sz="1600" b="1" spc="-1" dirty="0"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r>
              <a:rPr lang="pt-PT" sz="1600" b="1" spc="-1" dirty="0" err="1">
                <a:latin typeface="Grandview" panose="020B0502040204020203" pitchFamily="34" charset="0"/>
              </a:rPr>
              <a:t>Embolização</a:t>
            </a:r>
            <a:r>
              <a:rPr lang="pt-PT" sz="1600" spc="-1" dirty="0">
                <a:latin typeface="Grandview" panose="020B0502040204020203" pitchFamily="34" charset="0"/>
              </a:rPr>
              <a:t> por via</a:t>
            </a:r>
            <a:r>
              <a:rPr lang="pt-PT" sz="1600" b="1" spc="-1" dirty="0">
                <a:latin typeface="Grandview" panose="020B0502040204020203" pitchFamily="34" charset="0"/>
              </a:rPr>
              <a:t> </a:t>
            </a:r>
            <a:r>
              <a:rPr lang="pt-PT" sz="1600" b="1" spc="-1" dirty="0" err="1">
                <a:latin typeface="Grandview" panose="020B0502040204020203" pitchFamily="34" charset="0"/>
              </a:rPr>
              <a:t>transesplénica</a:t>
            </a:r>
            <a:r>
              <a:rPr lang="pt-PT" sz="1600" b="1" spc="-1" dirty="0">
                <a:latin typeface="Grandview" panose="020B0502040204020203" pitchFamily="34" charset="0"/>
              </a:rPr>
              <a:t> </a:t>
            </a:r>
            <a:r>
              <a:rPr lang="pt-PT" sz="1600" spc="-1" dirty="0">
                <a:latin typeface="Grandview" panose="020B0502040204020203" pitchFamily="34" charset="0"/>
              </a:rPr>
              <a:t>- acesso ao sistema porta mas maior risco hemorrágico da punção esplénica;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endParaRPr lang="pt-PT" sz="1600" b="1" spc="-1" dirty="0"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tabLst>
                <a:tab pos="9191625" algn="l"/>
                <a:tab pos="9553575" algn="l"/>
                <a:tab pos="10664825" algn="l"/>
              </a:tabLst>
              <a:defRPr/>
            </a:pPr>
            <a:r>
              <a:rPr lang="pt-PT" sz="1600" b="1" spc="-1" dirty="0" err="1">
                <a:latin typeface="Grandview" panose="020B0502040204020203" pitchFamily="34" charset="0"/>
              </a:rPr>
              <a:t>Embolização</a:t>
            </a:r>
            <a:r>
              <a:rPr lang="pt-PT" sz="1600" spc="-1" dirty="0">
                <a:latin typeface="Grandview" panose="020B0502040204020203" pitchFamily="34" charset="0"/>
              </a:rPr>
              <a:t> por via</a:t>
            </a:r>
            <a:r>
              <a:rPr lang="pt-PT" sz="1600" b="1" spc="-1" dirty="0">
                <a:latin typeface="Grandview" panose="020B0502040204020203" pitchFamily="34" charset="0"/>
              </a:rPr>
              <a:t> </a:t>
            </a:r>
            <a:r>
              <a:rPr lang="pt-PT" sz="1600" b="1" spc="-1" dirty="0" err="1">
                <a:latin typeface="Grandview" panose="020B0502040204020203" pitchFamily="34" charset="0"/>
              </a:rPr>
              <a:t>transhepática</a:t>
            </a:r>
            <a:r>
              <a:rPr lang="pt-PT" sz="1600" spc="-1" dirty="0">
                <a:latin typeface="Grandview" panose="020B0502040204020203" pitchFamily="34" charset="0"/>
              </a:rPr>
              <a:t> - foi a nossa opção, pareceu-nos mais adequada por apresentar menor risco hemorrágico em relação à abordagem </a:t>
            </a:r>
            <a:r>
              <a:rPr lang="pt-PT" sz="1600" spc="-1" dirty="0" err="1">
                <a:latin typeface="Grandview" panose="020B0502040204020203" pitchFamily="34" charset="0"/>
              </a:rPr>
              <a:t>transesplénica</a:t>
            </a:r>
            <a:r>
              <a:rPr lang="pt-PT" sz="1600" spc="-1" dirty="0">
                <a:latin typeface="Grandview" panose="020B0502040204020203" pitchFamily="34" charset="0"/>
              </a:rPr>
              <a:t> e garantir esterilidade procedimento.</a:t>
            </a:r>
          </a:p>
        </p:txBody>
      </p:sp>
      <p:sp>
        <p:nvSpPr>
          <p:cNvPr id="2" name="Canto Dobrado 1">
            <a:extLst>
              <a:ext uri="{FF2B5EF4-FFF2-40B4-BE49-F238E27FC236}">
                <a16:creationId xmlns:a16="http://schemas.microsoft.com/office/drawing/2014/main" id="{2D7844EC-E7CF-C4E8-2561-5407DFDC4C0D}"/>
              </a:ext>
            </a:extLst>
          </p:cNvPr>
          <p:cNvSpPr/>
          <p:nvPr/>
        </p:nvSpPr>
        <p:spPr>
          <a:xfrm>
            <a:off x="7968209" y="1163621"/>
            <a:ext cx="4123398" cy="1666133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O </a:t>
            </a:r>
            <a:r>
              <a:rPr lang="pt-PT" sz="1200" b="1" dirty="0">
                <a:solidFill>
                  <a:schemeClr val="tx1"/>
                </a:solidFill>
                <a:latin typeface="Grandview" panose="020B0502040204020203" pitchFamily="34" charset="0"/>
              </a:rPr>
              <a:t>TIPS</a:t>
            </a:r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 demonstrou bons resultados na resolução do episódio hemorrágico inicial, contudo a taxa de </a:t>
            </a:r>
            <a:r>
              <a:rPr lang="pt-PT" sz="1200" dirty="0" err="1">
                <a:solidFill>
                  <a:schemeClr val="tx1"/>
                </a:solidFill>
                <a:latin typeface="Grandview" panose="020B0502040204020203" pitchFamily="34" charset="0"/>
              </a:rPr>
              <a:t>re-hemorragia</a:t>
            </a:r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 chega a 40%. Nestes doentes, o </a:t>
            </a:r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  <a:cs typeface="Cavolini" panose="020B0604020202020204" pitchFamily="34" charset="0"/>
              </a:rPr>
              <a:t>gradiente de pressão venosa hepática (HVPG) era &lt; 12 mmHg, sugerindo que as varizes podem sangrar com valores baixos de pressão portal e portanto a realização exclusiva de TIPS não é suficiente para prevenir </a:t>
            </a:r>
            <a:r>
              <a:rPr lang="pt-PT" sz="1200" dirty="0" err="1">
                <a:solidFill>
                  <a:schemeClr val="tx1"/>
                </a:solidFill>
                <a:latin typeface="Grandview" panose="020B0502040204020203" pitchFamily="34" charset="0"/>
                <a:cs typeface="Cavolini" panose="020B0604020202020204" pitchFamily="34" charset="0"/>
              </a:rPr>
              <a:t>re-hemorragia</a:t>
            </a:r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  <a:cs typeface="Cavolini" panose="020B0604020202020204" pitchFamily="34" charset="0"/>
              </a:rPr>
              <a:t>. </a:t>
            </a:r>
          </a:p>
        </p:txBody>
      </p:sp>
      <p:pic>
        <p:nvPicPr>
          <p:cNvPr id="7" name="Gráfico 6" descr="Cabeça com engrenagens com preenchimento sólido">
            <a:extLst>
              <a:ext uri="{FF2B5EF4-FFF2-40B4-BE49-F238E27FC236}">
                <a16:creationId xmlns:a16="http://schemas.microsoft.com/office/drawing/2014/main" id="{D4F98DA1-B5A4-0340-8F17-5CA7E346A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6465" y="870238"/>
            <a:ext cx="543487" cy="5434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09F2F3-2A26-0E89-C451-86C231C2D5BD}"/>
              </a:ext>
            </a:extLst>
          </p:cNvPr>
          <p:cNvSpPr txBox="1"/>
          <p:nvPr/>
        </p:nvSpPr>
        <p:spPr>
          <a:xfrm>
            <a:off x="618013" y="1432741"/>
            <a:ext cx="7535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strike="noStrike" spc="-1" dirty="0">
                <a:solidFill>
                  <a:srgbClr val="000000"/>
                </a:solidFill>
                <a:latin typeface="Grandview" panose="020B0502040204020203" pitchFamily="34" charset="0"/>
              </a:rPr>
              <a:t>Após discussão multidisciplinar e tendo em consideração a ausência de hemorragia digestiva alta, foi assumido 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ponto de partida da hemorragia em varizes peri-estoma </a:t>
            </a:r>
            <a:r>
              <a:rPr lang="pt-PT" sz="1600" spc="-1" dirty="0">
                <a:latin typeface="Grandview" panose="020B0502040204020203" pitchFamily="34" charset="0"/>
              </a:rPr>
              <a:t>e foi decidido realizar </a:t>
            </a:r>
            <a:r>
              <a:rPr lang="pt-PT" sz="1600" spc="-1" dirty="0" err="1">
                <a:latin typeface="Grandview" panose="020B0502040204020203" pitchFamily="34" charset="0"/>
              </a:rPr>
              <a:t>embolização</a:t>
            </a:r>
            <a:r>
              <a:rPr lang="pt-PT" sz="1600" spc="-1" dirty="0">
                <a:latin typeface="Grandview" panose="020B0502040204020203" pitchFamily="34" charset="0"/>
              </a:rPr>
              <a:t> </a:t>
            </a:r>
            <a:r>
              <a:rPr lang="pt-PT" sz="1600" spc="-1" dirty="0" err="1">
                <a:latin typeface="Grandview" panose="020B0502040204020203" pitchFamily="34" charset="0"/>
              </a:rPr>
              <a:t>endovascular</a:t>
            </a:r>
            <a:r>
              <a:rPr lang="pt-PT" sz="1600" spc="-1" dirty="0">
                <a:latin typeface="Grandview" panose="020B0502040204020203" pitchFamily="34" charset="0"/>
              </a:rPr>
              <a:t>. </a:t>
            </a:r>
          </a:p>
          <a:p>
            <a:endParaRPr lang="pt-PT" sz="1600" spc="-1" dirty="0">
              <a:latin typeface="Grandview" panose="020B0502040204020203" pitchFamily="34" charset="0"/>
            </a:endParaRPr>
          </a:p>
          <a:p>
            <a:r>
              <a:rPr lang="pt-PT" sz="1600" spc="-1" dirty="0">
                <a:latin typeface="Grandview" panose="020B0502040204020203" pitchFamily="34" charset="0"/>
              </a:rPr>
              <a:t>Foram equacionadas as seguintes </a:t>
            </a:r>
            <a:r>
              <a:rPr lang="pt-PT" sz="1600" b="1" spc="-1" dirty="0">
                <a:latin typeface="Grandview" panose="020B0502040204020203" pitchFamily="34" charset="0"/>
              </a:rPr>
              <a:t>opções terapêuticas</a:t>
            </a:r>
            <a:r>
              <a:rPr lang="pt-PT" sz="1600" spc="-1" dirty="0">
                <a:latin typeface="Grandview" panose="020B0502040204020203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90980" y="401339"/>
            <a:ext cx="10515240" cy="72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2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Plano Terapêutico</a:t>
            </a:r>
            <a:endParaRPr lang="pt-PT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2663F4-1ECB-497B-9EB4-F3E23550C156}" type="slidenum">
              <a:rPr/>
              <a:pPr/>
              <a:t>6</a:t>
            </a:fld>
            <a:endParaRPr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D4A77-DF37-AF94-79B2-04BFEC0CD92F}"/>
              </a:ext>
            </a:extLst>
          </p:cNvPr>
          <p:cNvSpPr txBox="1">
            <a:spLocks/>
          </p:cNvSpPr>
          <p:nvPr/>
        </p:nvSpPr>
        <p:spPr>
          <a:xfrm>
            <a:off x="620745" y="1653863"/>
            <a:ext cx="11027072" cy="215745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b="1" strike="noStrike" spc="-1" dirty="0">
                <a:solidFill>
                  <a:srgbClr val="000000"/>
                </a:solidFill>
                <a:latin typeface="Grandview" panose="020B0502040204020203" pitchFamily="34" charset="0"/>
              </a:rPr>
              <a:t>Descrição do procedimento</a:t>
            </a:r>
            <a:endParaRPr lang="pt-PT" sz="1600" b="1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Sedo-analgesia do doente;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600" strike="noStrike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Drenagem ecoguiada da ascite, com aspiração por vácuo (manutenção do dreno 24h após procedimento);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Punção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transhepática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ecoguiada de ramo da veia porta (segmento 5) e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seletivação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de um dos ramos </a:t>
            </a:r>
            <a:r>
              <a:rPr lang="pt-PT" sz="1600" spc="-1" dirty="0">
                <a:latin typeface="Grandview" panose="020B0502040204020203" pitchFamily="34" charset="0"/>
              </a:rPr>
              <a:t>varicosos peri-ileostomia;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1600" spc="-1" dirty="0">
              <a:latin typeface="Grandview" panose="020B0502040204020203" pitchFamily="34" charset="0"/>
            </a:endParaRPr>
          </a:p>
          <a:p>
            <a:pPr defTabSz="914400">
              <a:spcAft>
                <a:spcPts val="800"/>
              </a:spcAft>
            </a:pPr>
            <a:endParaRPr lang="pt-PT" sz="1600" kern="0" dirty="0">
              <a:solidFill>
                <a:srgbClr val="000000"/>
              </a:solidFill>
              <a:latin typeface="Grandview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nto Dobrado 22">
            <a:extLst>
              <a:ext uri="{FF2B5EF4-FFF2-40B4-BE49-F238E27FC236}">
                <a16:creationId xmlns:a16="http://schemas.microsoft.com/office/drawing/2014/main" id="{97950C50-E62C-2AE0-EFAB-4C7E54DA9804}"/>
              </a:ext>
            </a:extLst>
          </p:cNvPr>
          <p:cNvSpPr/>
          <p:nvPr/>
        </p:nvSpPr>
        <p:spPr>
          <a:xfrm>
            <a:off x="9625144" y="2126985"/>
            <a:ext cx="2419284" cy="54096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  <a:cs typeface="Cavolini" panose="020B0604020202020204" pitchFamily="34" charset="0"/>
              </a:rPr>
              <a:t>As varizes formam-se quando o HVPG excede os 10 mmHg.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9780F9BD-1EF9-993B-4DC6-112647430E40}"/>
                  </a:ext>
                </a:extLst>
              </p14:cNvPr>
              <p14:cNvContentPartPr/>
              <p14:nvPr/>
            </p14:nvContentPartPr>
            <p14:xfrm>
              <a:off x="13122347" y="2807242"/>
              <a:ext cx="360" cy="36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9780F9BD-1EF9-993B-4DC6-112647430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04347" y="269924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8" name="Tinta 127">
                <a:extLst>
                  <a:ext uri="{FF2B5EF4-FFF2-40B4-BE49-F238E27FC236}">
                    <a16:creationId xmlns:a16="http://schemas.microsoft.com/office/drawing/2014/main" id="{D484F26A-C74A-D777-657A-D700BE1F15A1}"/>
                  </a:ext>
                </a:extLst>
              </p14:cNvPr>
              <p14:cNvContentPartPr/>
              <p14:nvPr/>
            </p14:nvContentPartPr>
            <p14:xfrm>
              <a:off x="12895187" y="3563962"/>
              <a:ext cx="360" cy="360"/>
            </p14:xfrm>
          </p:contentPart>
        </mc:Choice>
        <mc:Fallback xmlns="">
          <p:pic>
            <p:nvPicPr>
              <p:cNvPr id="128" name="Tinta 12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484F26A-C74A-D777-657A-D700BE1F15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77187" y="345596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29" name="Tinta 128">
                <a:extLst>
                  <a:ext uri="{FF2B5EF4-FFF2-40B4-BE49-F238E27FC236}">
                    <a16:creationId xmlns:a16="http://schemas.microsoft.com/office/drawing/2014/main" id="{1BAE3202-7A92-F819-F470-E547C8F706CC}"/>
                  </a:ext>
                </a:extLst>
              </p14:cNvPr>
              <p14:cNvContentPartPr/>
              <p14:nvPr/>
            </p14:nvContentPartPr>
            <p14:xfrm>
              <a:off x="9358733" y="2642237"/>
              <a:ext cx="360" cy="360"/>
            </p14:xfrm>
          </p:contentPart>
        </mc:Choice>
        <mc:Fallback xmlns="">
          <p:pic>
            <p:nvPicPr>
              <p:cNvPr id="129" name="Tinta 12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BAE3202-7A92-F819-F470-E547C8F706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0733" y="25342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38" name="Tinta 137">
                <a:extLst>
                  <a:ext uri="{FF2B5EF4-FFF2-40B4-BE49-F238E27FC236}">
                    <a16:creationId xmlns:a16="http://schemas.microsoft.com/office/drawing/2014/main" id="{1597A29C-834A-34D9-BFCC-6E5B703A5931}"/>
                  </a:ext>
                </a:extLst>
              </p14:cNvPr>
              <p14:cNvContentPartPr/>
              <p14:nvPr/>
            </p14:nvContentPartPr>
            <p14:xfrm>
              <a:off x="10648816" y="2198440"/>
              <a:ext cx="4320" cy="360"/>
            </p14:xfrm>
          </p:contentPart>
        </mc:Choice>
        <mc:Fallback xmlns="">
          <p:pic>
            <p:nvPicPr>
              <p:cNvPr id="138" name="Tinta 13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597A29C-834A-34D9-BFCC-6E5B703A59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29180" y="2090440"/>
                <a:ext cx="43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1A416117-1F58-2835-E563-0E85098D7AE4}"/>
                  </a:ext>
                </a:extLst>
              </p14:cNvPr>
              <p14:cNvContentPartPr/>
              <p14:nvPr/>
            </p14:nvContentPartPr>
            <p14:xfrm>
              <a:off x="3380782" y="5632447"/>
              <a:ext cx="360" cy="360"/>
            </p14:xfrm>
          </p:contentPart>
        </mc:Choice>
        <mc:Fallback xmlns=""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A416117-1F58-2835-E563-0E85098D7A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62782" y="5524807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anto Dobrado 4">
            <a:extLst>
              <a:ext uri="{FF2B5EF4-FFF2-40B4-BE49-F238E27FC236}">
                <a16:creationId xmlns:a16="http://schemas.microsoft.com/office/drawing/2014/main" id="{C54D89A4-8478-29ED-24D1-5C69608C6A0B}"/>
              </a:ext>
            </a:extLst>
          </p:cNvPr>
          <p:cNvSpPr/>
          <p:nvPr/>
        </p:nvSpPr>
        <p:spPr>
          <a:xfrm>
            <a:off x="9625144" y="1134227"/>
            <a:ext cx="2419284" cy="672033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A drenagem da ascite otimiza a hemóstase do local de punção, após remoção da bainha.</a:t>
            </a:r>
          </a:p>
        </p:txBody>
      </p:sp>
      <p:pic>
        <p:nvPicPr>
          <p:cNvPr id="132" name="Gráfico 131" descr="Cabeça com engrenagens com preenchimento sólido">
            <a:extLst>
              <a:ext uri="{FF2B5EF4-FFF2-40B4-BE49-F238E27FC236}">
                <a16:creationId xmlns:a16="http://schemas.microsoft.com/office/drawing/2014/main" id="{08FC1A57-1FB3-2E67-FD17-24BD2000AC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56573" y="915295"/>
            <a:ext cx="437864" cy="4378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6AAE-9AD2-2F20-D143-2211664FF9D8}"/>
              </a:ext>
            </a:extLst>
          </p:cNvPr>
          <p:cNvSpPr txBox="1"/>
          <p:nvPr/>
        </p:nvSpPr>
        <p:spPr>
          <a:xfrm>
            <a:off x="590980" y="3813883"/>
            <a:ext cx="8765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dirty="0">
                <a:latin typeface="Grandview" panose="020B0502040204020203" pitchFamily="34" charset="0"/>
              </a:rPr>
              <a:t>A </a:t>
            </a:r>
            <a:r>
              <a:rPr lang="pt-PT" sz="1600" dirty="0" err="1">
                <a:latin typeface="Grandview" panose="020B0502040204020203" pitchFamily="34" charset="0"/>
              </a:rPr>
              <a:t>venografia</a:t>
            </a:r>
            <a:r>
              <a:rPr lang="pt-PT" sz="1600" dirty="0">
                <a:latin typeface="Grandview" panose="020B0502040204020203" pitchFamily="34" charset="0"/>
              </a:rPr>
              <a:t> </a:t>
            </a:r>
            <a:r>
              <a:rPr lang="pt-PT" sz="1600" dirty="0" err="1">
                <a:latin typeface="Grandview" panose="020B0502040204020203" pitchFamily="34" charset="0"/>
              </a:rPr>
              <a:t>corroborrou</a:t>
            </a:r>
            <a:r>
              <a:rPr lang="pt-PT" sz="1600" dirty="0">
                <a:latin typeface="Grandview" panose="020B0502040204020203" pitchFamily="34" charset="0"/>
              </a:rPr>
              <a:t> a existência de dois ramos varicosos peri-ileostomia tributários                                     da veia mesentérica superior com anastomoses com a circulação sistémica, nomeadamente com veia circunflexa superficial e veia epigástrica inferior homolaterais;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Foi medida a pressão direta na veia porta (</a:t>
            </a:r>
            <a:r>
              <a:rPr lang="pt-PT" sz="1600" dirty="0">
                <a:latin typeface="Grandview" panose="020B0502040204020203" pitchFamily="34" charset="0"/>
              </a:rPr>
              <a:t>26 - 27mmHg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) e nas varizes (7 mmHg); </a:t>
            </a:r>
          </a:p>
          <a:p>
            <a:endParaRPr lang="pt-PT" sz="1600" dirty="0"/>
          </a:p>
        </p:txBody>
      </p:sp>
      <p:pic>
        <p:nvPicPr>
          <p:cNvPr id="6" name="Gráfico 5" descr="Cabeça com engrenagens com preenchimento sólido">
            <a:extLst>
              <a:ext uri="{FF2B5EF4-FFF2-40B4-BE49-F238E27FC236}">
                <a16:creationId xmlns:a16="http://schemas.microsoft.com/office/drawing/2014/main" id="{C51AEB61-40E7-8D3F-CA64-9AC0247B365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06212" y="1867115"/>
            <a:ext cx="437864" cy="4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1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221054"/>
            <a:ext cx="2742840" cy="364680"/>
          </a:xfrm>
        </p:spPr>
        <p:txBody>
          <a:bodyPr/>
          <a:lstStyle/>
          <a:p>
            <a:fld id="{442663F4-1ECB-497B-9EB4-F3E23550C156}" type="slidenum">
              <a:rPr/>
              <a:pPr/>
              <a:t>7</a:t>
            </a:fld>
            <a:endParaRPr/>
          </a:p>
        </p:txBody>
      </p:sp>
      <p:sp>
        <p:nvSpPr>
          <p:cNvPr id="2" name="Canto Dobrado 1">
            <a:extLst>
              <a:ext uri="{FF2B5EF4-FFF2-40B4-BE49-F238E27FC236}">
                <a16:creationId xmlns:a16="http://schemas.microsoft.com/office/drawing/2014/main" id="{D74F2330-F4C7-E99A-72BD-CF6696BACB26}"/>
              </a:ext>
            </a:extLst>
          </p:cNvPr>
          <p:cNvSpPr/>
          <p:nvPr/>
        </p:nvSpPr>
        <p:spPr>
          <a:xfrm>
            <a:off x="9064615" y="1206635"/>
            <a:ext cx="2955708" cy="152746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A punção da veia femoral deve ser realizada abaixo do ligamento inguinal, na veia femoral superficial sensivelmente ao nível do terço proximal da coxa, já que o comprimento das bainhas </a:t>
            </a:r>
            <a:r>
              <a:rPr lang="pt-PT" sz="1200" dirty="0" err="1">
                <a:solidFill>
                  <a:schemeClr val="tx1"/>
                </a:solidFill>
                <a:latin typeface="Grandview" panose="020B0502040204020203" pitchFamily="34" charset="0"/>
              </a:rPr>
              <a:t>endovasculares</a:t>
            </a:r>
            <a:r>
              <a:rPr lang="pt-PT" sz="1200" dirty="0">
                <a:solidFill>
                  <a:schemeClr val="tx1"/>
                </a:solidFill>
                <a:latin typeface="Grandview" panose="020B0502040204020203" pitchFamily="34" charset="0"/>
              </a:rPr>
              <a:t> anda geralmente na ordem dos 11 cm.</a:t>
            </a:r>
          </a:p>
        </p:txBody>
      </p:sp>
      <p:pic>
        <p:nvPicPr>
          <p:cNvPr id="7" name="Gráfico 6" descr="Cabeça com engrenagens com preenchimento sólido">
            <a:extLst>
              <a:ext uri="{FF2B5EF4-FFF2-40B4-BE49-F238E27FC236}">
                <a16:creationId xmlns:a16="http://schemas.microsoft.com/office/drawing/2014/main" id="{F9867174-6A11-B7BB-676E-007BE2A59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2871" y="934891"/>
            <a:ext cx="543487" cy="5434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28856D9-0EB4-C44F-AE17-25A51D7CA3C5}"/>
              </a:ext>
            </a:extLst>
          </p:cNvPr>
          <p:cNvSpPr txBox="1"/>
          <p:nvPr/>
        </p:nvSpPr>
        <p:spPr>
          <a:xfrm>
            <a:off x="533447" y="4101494"/>
            <a:ext cx="9177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pt-PT" sz="1600" dirty="0" err="1">
                <a:latin typeface="Grandview" panose="020B0502040204020203" pitchFamily="34" charset="0"/>
              </a:rPr>
              <a:t>Embolizaram-se</a:t>
            </a:r>
            <a:r>
              <a:rPr lang="pt-PT" sz="1600" dirty="0">
                <a:latin typeface="Grandview" panose="020B0502040204020203" pitchFamily="34" charset="0"/>
              </a:rPr>
              <a:t> subsequente os dois ramos varicosos peri-ileostomia com cola              (diluição com </a:t>
            </a:r>
            <a:r>
              <a:rPr lang="pt-PT" sz="1600" dirty="0" err="1">
                <a:latin typeface="Grandview" panose="020B0502040204020203" pitchFamily="34" charset="0"/>
              </a:rPr>
              <a:t>lipiodol</a:t>
            </a:r>
            <a:r>
              <a:rPr lang="pt-PT" sz="1600" dirty="0">
                <a:latin typeface="Grandview" panose="020B0502040204020203" pitchFamily="34" charset="0"/>
              </a:rPr>
              <a:t> </a:t>
            </a:r>
            <a:r>
              <a:rPr lang="pt-PT" sz="1600">
                <a:latin typeface="Grandview" panose="020B0502040204020203" pitchFamily="34" charset="0"/>
              </a:rPr>
              <a:t>1:3);</a:t>
            </a:r>
            <a:endParaRPr lang="pt-PT" sz="1600" dirty="0"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pt-PT" sz="1600" dirty="0"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Grandview" panose="020B0502040204020203" pitchFamily="34" charset="0"/>
              </a:rPr>
              <a:t>Encerramento do local de entrada na veia porta com </a:t>
            </a:r>
            <a:r>
              <a:rPr lang="pt-PT" sz="1600" dirty="0" err="1">
                <a:latin typeface="Grandview" panose="020B0502040204020203" pitchFamily="34" charset="0"/>
              </a:rPr>
              <a:t>coil</a:t>
            </a:r>
            <a:r>
              <a:rPr lang="pt-PT" sz="1600" dirty="0">
                <a:latin typeface="Grandview" panose="020B0502040204020203" pitchFamily="34" charset="0"/>
              </a:rPr>
              <a:t>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pt-PT" sz="1600" dirty="0"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Grandview" panose="020B0502040204020203" pitchFamily="34" charset="0"/>
              </a:rPr>
              <a:t>Durante o procedimento verificou-se saída de líquido ascítico hemático pelo dreno, que se atribuiu a hemorragia pelo local de acesso percutâneo, que resolveu após a colocação do </a:t>
            </a:r>
            <a:r>
              <a:rPr lang="pt-PT" sz="1600" dirty="0" err="1">
                <a:latin typeface="Grandview" panose="020B0502040204020203" pitchFamily="34" charset="0"/>
              </a:rPr>
              <a:t>coil</a:t>
            </a:r>
            <a:r>
              <a:rPr lang="pt-PT" sz="1600" dirty="0">
                <a:latin typeface="Grandview" panose="020B0502040204020203" pitchFamily="34" charset="0"/>
              </a:rPr>
              <a:t>.</a:t>
            </a: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endParaRPr lang="pt-PT" sz="1600" dirty="0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A236F7C0-2DE5-2212-5E69-BD0209E76FB0}"/>
              </a:ext>
            </a:extLst>
          </p:cNvPr>
          <p:cNvSpPr txBox="1">
            <a:spLocks/>
          </p:cNvSpPr>
          <p:nvPr/>
        </p:nvSpPr>
        <p:spPr>
          <a:xfrm>
            <a:off x="590980" y="401339"/>
            <a:ext cx="10515240" cy="72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200" kern="0" spc="-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Plano Terapêutico</a:t>
            </a:r>
            <a:endParaRPr lang="pt-PT" sz="3200" kern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45E536-53EB-2C5A-8A4B-ECFA98582C01}"/>
              </a:ext>
            </a:extLst>
          </p:cNvPr>
          <p:cNvSpPr txBox="1"/>
          <p:nvPr/>
        </p:nvSpPr>
        <p:spPr>
          <a:xfrm>
            <a:off x="546269" y="3140795"/>
            <a:ext cx="11010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Grandview" panose="020B0502040204020203" pitchFamily="34" charset="0"/>
              </a:rPr>
              <a:t>A </a:t>
            </a:r>
            <a:r>
              <a:rPr lang="pt-PT" sz="1600" dirty="0" err="1">
                <a:latin typeface="Grandview" panose="020B0502040204020203" pitchFamily="34" charset="0"/>
              </a:rPr>
              <a:t>venografia</a:t>
            </a:r>
            <a:r>
              <a:rPr lang="pt-PT" sz="1600" dirty="0">
                <a:latin typeface="Grandview" panose="020B0502040204020203" pitchFamily="34" charset="0"/>
              </a:rPr>
              <a:t> subsequente demonstrou persistência de fina anastomose com as veias epigástricas inferior e superior, que se optou por não </a:t>
            </a:r>
            <a:r>
              <a:rPr lang="pt-PT" sz="1600" dirty="0" err="1">
                <a:latin typeface="Grandview" panose="020B0502040204020203" pitchFamily="34" charset="0"/>
              </a:rPr>
              <a:t>embolizar</a:t>
            </a:r>
            <a:r>
              <a:rPr lang="pt-PT" sz="1600" dirty="0">
                <a:latin typeface="Grandview" panose="020B0502040204020203" pitchFamily="34" charset="0"/>
              </a:rPr>
              <a:t> profilaticamente, tendo em consideração o fluxo reduzido de contraste para as mesmas após injeção e a distância considerável a uma veia de grande calibre;</a:t>
            </a:r>
          </a:p>
          <a:p>
            <a:endParaRPr lang="pt-PT" sz="1600" dirty="0">
              <a:latin typeface="Grandview" panose="020B0502040204020203" pitchFamily="34" charset="0"/>
            </a:endParaRPr>
          </a:p>
        </p:txBody>
      </p:sp>
      <p:sp>
        <p:nvSpPr>
          <p:cNvPr id="11" name="PlaceHolder 2">
            <a:extLst>
              <a:ext uri="{FF2B5EF4-FFF2-40B4-BE49-F238E27FC236}">
                <a16:creationId xmlns:a16="http://schemas.microsoft.com/office/drawing/2014/main" id="{178E405C-B6F8-C1DD-37F7-5645F17D157A}"/>
              </a:ext>
            </a:extLst>
          </p:cNvPr>
          <p:cNvSpPr txBox="1">
            <a:spLocks/>
          </p:cNvSpPr>
          <p:nvPr/>
        </p:nvSpPr>
        <p:spPr>
          <a:xfrm>
            <a:off x="620746" y="1653863"/>
            <a:ext cx="8443870" cy="134308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600" b="1" strike="noStrike" spc="-1" dirty="0">
                <a:solidFill>
                  <a:srgbClr val="000000"/>
                </a:solidFill>
                <a:latin typeface="Grandview" panose="020B0502040204020203" pitchFamily="34" charset="0"/>
              </a:rPr>
              <a:t>Descrição do procedimento</a:t>
            </a:r>
            <a:endParaRPr lang="pt-PT" sz="1600" b="1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defTabSz="914400"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Pelo risco de migração de material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embólico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para a circulação sistémica, puncionou-se a veia femoral superficial direita (bainha 5F),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seletivou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e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embolizou-se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 a veia circunflexa superficial com </a:t>
            </a:r>
            <a:r>
              <a:rPr lang="pt-PT" sz="1600" spc="-1" dirty="0" err="1">
                <a:solidFill>
                  <a:srgbClr val="000000"/>
                </a:solidFill>
                <a:latin typeface="Grandview" panose="020B0502040204020203" pitchFamily="34" charset="0"/>
              </a:rPr>
              <a:t>coils</a:t>
            </a:r>
            <a:r>
              <a:rPr lang="pt-PT" sz="1600" spc="-1" dirty="0">
                <a:solidFill>
                  <a:srgbClr val="000000"/>
                </a:solidFill>
                <a:latin typeface="Grandview" panose="020B0502040204020203" pitchFamily="34" charset="0"/>
              </a:rPr>
              <a:t>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defTabSz="914400"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pt-PT" sz="1600" spc="-1" dirty="0">
              <a:solidFill>
                <a:srgbClr val="000000"/>
              </a:solidFill>
              <a:latin typeface="Grandview" panose="020B0502040204020203" pitchFamily="34" charset="0"/>
            </a:endParaRPr>
          </a:p>
          <a:p>
            <a:pPr defTabSz="914400">
              <a:defRPr/>
            </a:pPr>
            <a:endParaRPr lang="pt-PT" sz="1600" spc="-1" dirty="0">
              <a:latin typeface="Grandview" panose="020B0502040204020203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1600" spc="-1" dirty="0">
              <a:latin typeface="Grandview" panose="020B0502040204020203" pitchFamily="34" charset="0"/>
            </a:endParaRPr>
          </a:p>
          <a:p>
            <a:pPr defTabSz="914400">
              <a:spcAft>
                <a:spcPts val="800"/>
              </a:spcAft>
            </a:pPr>
            <a:endParaRPr lang="pt-PT" sz="1600" kern="0" dirty="0">
              <a:solidFill>
                <a:srgbClr val="000000"/>
              </a:solidFill>
              <a:latin typeface="Grandview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pt-PT" sz="1200" b="0" strike="noStrike" spc="-1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FA2BFE-57C8-492D-86C2-1D2AAE7D15D0}" type="slidenum">
              <a:rPr/>
              <a:pPr/>
              <a:t>8</a:t>
            </a:fld>
            <a:endParaRPr/>
          </a:p>
        </p:txBody>
      </p:sp>
      <p:cxnSp>
        <p:nvCxnSpPr>
          <p:cNvPr id="14" name="Conexão reta unidirecional 11">
            <a:extLst>
              <a:ext uri="{FF2B5EF4-FFF2-40B4-BE49-F238E27FC236}">
                <a16:creationId xmlns:a16="http://schemas.microsoft.com/office/drawing/2014/main" id="{F39489E2-BA09-A64D-A488-EE493B4BA234}"/>
              </a:ext>
            </a:extLst>
          </p:cNvPr>
          <p:cNvCxnSpPr>
            <a:cxnSpLocks/>
          </p:cNvCxnSpPr>
          <p:nvPr/>
        </p:nvCxnSpPr>
        <p:spPr>
          <a:xfrm flipH="1">
            <a:off x="6986560" y="4273743"/>
            <a:ext cx="135277" cy="347609"/>
          </a:xfrm>
          <a:prstGeom prst="straightConnector1">
            <a:avLst/>
          </a:prstGeom>
          <a:ln>
            <a:solidFill>
              <a:srgbClr val="D0E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ceHolder 1">
            <a:extLst>
              <a:ext uri="{FF2B5EF4-FFF2-40B4-BE49-F238E27FC236}">
                <a16:creationId xmlns:a16="http://schemas.microsoft.com/office/drawing/2014/main" id="{4AC1657D-E196-B1DD-F44A-FE0D1FE57A9D}"/>
              </a:ext>
            </a:extLst>
          </p:cNvPr>
          <p:cNvSpPr txBox="1">
            <a:spLocks/>
          </p:cNvSpPr>
          <p:nvPr/>
        </p:nvSpPr>
        <p:spPr>
          <a:xfrm>
            <a:off x="75720" y="5472358"/>
            <a:ext cx="7183127" cy="1150249"/>
          </a:xfrm>
          <a:prstGeom prst="rect">
            <a:avLst/>
          </a:prstGeom>
          <a:solidFill>
            <a:srgbClr val="E7E6E6">
              <a:alpha val="85098"/>
            </a:srgb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defTabSz="914400"/>
            <a:r>
              <a:rPr lang="pt-PT" sz="1200" b="1" kern="0" spc="-1" dirty="0">
                <a:latin typeface="Grandview" panose="020B0502040204020203" pitchFamily="34" charset="0"/>
              </a:rPr>
              <a:t>Fig.2.  </a:t>
            </a:r>
            <a:r>
              <a:rPr lang="pt-PT" sz="1200" kern="0" spc="-1" dirty="0" err="1">
                <a:latin typeface="Grandview" panose="020B0502040204020203" pitchFamily="34" charset="0"/>
              </a:rPr>
              <a:t>Venografia</a:t>
            </a:r>
            <a:r>
              <a:rPr lang="pt-PT" sz="1200" kern="0" spc="-1" dirty="0">
                <a:latin typeface="Grandview" panose="020B0502040204020203" pitchFamily="34" charset="0"/>
              </a:rPr>
              <a:t>. </a:t>
            </a:r>
          </a:p>
          <a:p>
            <a:pPr marL="365125" indent="-228600" defTabSz="914400">
              <a:buAutoNum type="alphaLcParenBoth"/>
            </a:pPr>
            <a:r>
              <a:rPr lang="pt-PT" sz="1200" kern="0" spc="-1" dirty="0">
                <a:latin typeface="Grandview" panose="020B0502040204020203" pitchFamily="34" charset="0"/>
              </a:rPr>
              <a:t>Varizes peri-estoma (*); dois ramos tributários da veia mesentérica superior (setas pretas) e o seu ponto de fistulização para a circulação sistémica (seta branca); veia circunflexa superficial direita (seta tracejada). </a:t>
            </a:r>
          </a:p>
          <a:p>
            <a:pPr marL="365125" indent="-228600" defTabSz="914400">
              <a:buAutoNum type="alphaLcParenBoth"/>
            </a:pPr>
            <a:r>
              <a:rPr lang="pt-PT" sz="1200" kern="0" spc="-1" dirty="0">
                <a:latin typeface="Grandview" panose="020B0502040204020203" pitchFamily="34" charset="0"/>
              </a:rPr>
              <a:t>Anastomose da veia circunflexa com a veia femoral (seta branca).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C2F30324-FC7D-6606-BB82-839FA7A4C351}"/>
                  </a:ext>
                </a:extLst>
              </p14:cNvPr>
              <p14:cNvContentPartPr/>
              <p14:nvPr/>
            </p14:nvContentPartPr>
            <p14:xfrm>
              <a:off x="335230" y="3993597"/>
              <a:ext cx="3600" cy="360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C2F30324-FC7D-6606-BB82-839FA7A4C3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230" y="3885597"/>
                <a:ext cx="39240" cy="2192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Imagem 23" descr="Uma imagem com mapa, esboço, desenho, arte&#10;&#10;Descrição gerada automaticamente">
            <a:extLst>
              <a:ext uri="{FF2B5EF4-FFF2-40B4-BE49-F238E27FC236}">
                <a16:creationId xmlns:a16="http://schemas.microsoft.com/office/drawing/2014/main" id="{24F5A11F-4FF3-0B42-3439-034072E98A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>
          <a:xfrm>
            <a:off x="158521" y="553305"/>
            <a:ext cx="3508118" cy="4919053"/>
          </a:xfrm>
          <a:prstGeom prst="rect">
            <a:avLst/>
          </a:prstGeom>
        </p:spPr>
      </p:pic>
      <p:pic>
        <p:nvPicPr>
          <p:cNvPr id="27" name="Imagem 26" descr="Uma imagem com esboço, desenho, Desenho de linha, arte&#10;&#10;Descrição gerada automaticamente">
            <a:extLst>
              <a:ext uri="{FF2B5EF4-FFF2-40B4-BE49-F238E27FC236}">
                <a16:creationId xmlns:a16="http://schemas.microsoft.com/office/drawing/2014/main" id="{9F8B7CE1-3CB3-83E6-EBD7-06CA5CE7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>
          <a:xfrm>
            <a:off x="3771660" y="553305"/>
            <a:ext cx="3487187" cy="4919053"/>
          </a:xfrm>
          <a:prstGeom prst="rect">
            <a:avLst/>
          </a:prstGeom>
        </p:spPr>
      </p:pic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E7F520D7-6AC9-AA26-E13C-9393990A8DA7}"/>
              </a:ext>
            </a:extLst>
          </p:cNvPr>
          <p:cNvCxnSpPr>
            <a:cxnSpLocks/>
          </p:cNvCxnSpPr>
          <p:nvPr/>
        </p:nvCxnSpPr>
        <p:spPr>
          <a:xfrm flipH="1" flipV="1">
            <a:off x="4318619" y="5224596"/>
            <a:ext cx="421963" cy="152400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4D5E1DBC-5DB2-E5D2-83ED-9921BEED1187}"/>
              </a:ext>
            </a:extLst>
          </p:cNvPr>
          <p:cNvCxnSpPr>
            <a:cxnSpLocks/>
          </p:cNvCxnSpPr>
          <p:nvPr/>
        </p:nvCxnSpPr>
        <p:spPr>
          <a:xfrm flipH="1" flipV="1">
            <a:off x="950625" y="4260275"/>
            <a:ext cx="310776" cy="251874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184762E7-C032-43CB-C8B7-884B3BEC0816}"/>
              </a:ext>
            </a:extLst>
          </p:cNvPr>
          <p:cNvCxnSpPr>
            <a:cxnSpLocks/>
          </p:cNvCxnSpPr>
          <p:nvPr/>
        </p:nvCxnSpPr>
        <p:spPr>
          <a:xfrm flipH="1" flipV="1">
            <a:off x="1451934" y="2415621"/>
            <a:ext cx="79954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318575F5-F28E-0AA2-34A1-F086CE77769F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2057400"/>
            <a:ext cx="511896" cy="955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EDAD028-9FA2-EA95-0613-8370D6A633DF}"/>
              </a:ext>
            </a:extLst>
          </p:cNvPr>
          <p:cNvSpPr txBox="1"/>
          <p:nvPr/>
        </p:nvSpPr>
        <p:spPr>
          <a:xfrm>
            <a:off x="708112" y="2412329"/>
            <a:ext cx="26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29" name="Conexão Reta Unidirecional 128">
            <a:extLst>
              <a:ext uri="{FF2B5EF4-FFF2-40B4-BE49-F238E27FC236}">
                <a16:creationId xmlns:a16="http://schemas.microsoft.com/office/drawing/2014/main" id="{4E29AF77-7782-34BB-8FF0-7CF4D4B66BCD}"/>
              </a:ext>
            </a:extLst>
          </p:cNvPr>
          <p:cNvCxnSpPr>
            <a:cxnSpLocks/>
          </p:cNvCxnSpPr>
          <p:nvPr/>
        </p:nvCxnSpPr>
        <p:spPr>
          <a:xfrm flipH="1" flipV="1">
            <a:off x="591169" y="2720421"/>
            <a:ext cx="329836" cy="274846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PlaceHolder 1">
            <a:extLst>
              <a:ext uri="{FF2B5EF4-FFF2-40B4-BE49-F238E27FC236}">
                <a16:creationId xmlns:a16="http://schemas.microsoft.com/office/drawing/2014/main" id="{B8707B8D-FEA4-87E6-18C0-1E57A4AB0F05}"/>
              </a:ext>
            </a:extLst>
          </p:cNvPr>
          <p:cNvSpPr txBox="1">
            <a:spLocks/>
          </p:cNvSpPr>
          <p:nvPr/>
        </p:nvSpPr>
        <p:spPr>
          <a:xfrm>
            <a:off x="7638511" y="6153697"/>
            <a:ext cx="4536503" cy="656672"/>
          </a:xfrm>
          <a:prstGeom prst="rect">
            <a:avLst/>
          </a:prstGeom>
          <a:solidFill>
            <a:srgbClr val="E7E6E6">
              <a:alpha val="85098"/>
            </a:srgb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defTabSz="914400"/>
            <a:r>
              <a:rPr lang="pt-PT" sz="1200" b="1" kern="0" spc="-1" dirty="0">
                <a:latin typeface="Grandview" panose="020B0502040204020203" pitchFamily="34" charset="0"/>
              </a:rPr>
              <a:t>Fig.3.  </a:t>
            </a:r>
            <a:r>
              <a:rPr lang="pt-PT" sz="1200" kern="0" spc="-1" dirty="0">
                <a:latin typeface="Grandview" panose="020B0502040204020203" pitchFamily="34" charset="0"/>
              </a:rPr>
              <a:t>Venografia realizada mediante dupla injeção – nos tributários da veia mesentérica superior e na veia femoral superficial direita.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113D09ED-B32F-7EF5-782F-D0B3DFEECD9D}"/>
              </a:ext>
            </a:extLst>
          </p:cNvPr>
          <p:cNvSpPr txBox="1"/>
          <p:nvPr/>
        </p:nvSpPr>
        <p:spPr>
          <a:xfrm>
            <a:off x="162508" y="5134532"/>
            <a:ext cx="545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Grandview" panose="020B0502040204020203" pitchFamily="34" charset="0"/>
              </a:rPr>
              <a:t>a)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407727F7-C4A8-B73D-F2BE-1A02AFF36C2C}"/>
              </a:ext>
            </a:extLst>
          </p:cNvPr>
          <p:cNvSpPr txBox="1"/>
          <p:nvPr/>
        </p:nvSpPr>
        <p:spPr>
          <a:xfrm>
            <a:off x="3773990" y="5134532"/>
            <a:ext cx="545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Grandview" panose="020B0502040204020203" pitchFamily="34" charset="0"/>
              </a:rPr>
              <a:t>b)</a:t>
            </a:r>
          </a:p>
        </p:txBody>
      </p:sp>
      <p:pic>
        <p:nvPicPr>
          <p:cNvPr id="2" name="fig.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15718" t="6141" r="18758" b="6830"/>
          <a:stretch/>
        </p:blipFill>
        <p:spPr>
          <a:xfrm>
            <a:off x="8400108" y="863649"/>
            <a:ext cx="3200723" cy="53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3"/>
          <p:cNvSpPr>
            <a:spLocks noGrp="1"/>
          </p:cNvSpPr>
          <p:nvPr>
            <p:ph type="ftr" idx="11"/>
          </p:nvPr>
        </p:nvSpPr>
        <p:spPr>
          <a:xfrm>
            <a:off x="4074784" y="6446752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pt-PT" sz="1200" b="0" strike="noStrike" spc="-1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FA2BFE-57C8-492D-86C2-1D2AAE7D15D0}" type="slidenum">
              <a:rPr/>
              <a:pPr/>
              <a:t>9</a:t>
            </a:fld>
            <a:endParaRPr/>
          </a:p>
        </p:txBody>
      </p:sp>
      <p:cxnSp>
        <p:nvCxnSpPr>
          <p:cNvPr id="14" name="Conexão reta unidirecional 11">
            <a:extLst>
              <a:ext uri="{FF2B5EF4-FFF2-40B4-BE49-F238E27FC236}">
                <a16:creationId xmlns:a16="http://schemas.microsoft.com/office/drawing/2014/main" id="{F39489E2-BA09-A64D-A488-EE493B4BA234}"/>
              </a:ext>
            </a:extLst>
          </p:cNvPr>
          <p:cNvCxnSpPr>
            <a:cxnSpLocks/>
          </p:cNvCxnSpPr>
          <p:nvPr/>
        </p:nvCxnSpPr>
        <p:spPr>
          <a:xfrm flipH="1">
            <a:off x="7022864" y="4014351"/>
            <a:ext cx="135277" cy="347609"/>
          </a:xfrm>
          <a:prstGeom prst="straightConnector1">
            <a:avLst/>
          </a:prstGeom>
          <a:ln>
            <a:solidFill>
              <a:srgbClr val="D0E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ceHolder 1">
            <a:extLst>
              <a:ext uri="{FF2B5EF4-FFF2-40B4-BE49-F238E27FC236}">
                <a16:creationId xmlns:a16="http://schemas.microsoft.com/office/drawing/2014/main" id="{4AC1657D-E196-B1DD-F44A-FE0D1FE57A9D}"/>
              </a:ext>
            </a:extLst>
          </p:cNvPr>
          <p:cNvSpPr txBox="1">
            <a:spLocks/>
          </p:cNvSpPr>
          <p:nvPr/>
        </p:nvSpPr>
        <p:spPr>
          <a:xfrm>
            <a:off x="371534" y="5253429"/>
            <a:ext cx="3896248" cy="616643"/>
          </a:xfrm>
          <a:prstGeom prst="rect">
            <a:avLst/>
          </a:prstGeom>
          <a:solidFill>
            <a:srgbClr val="E7E6E6">
              <a:alpha val="85098"/>
            </a:srgb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defTabSz="914400"/>
            <a:r>
              <a:rPr lang="pt-PT" sz="1200" b="1" kern="0" spc="-1" dirty="0">
                <a:latin typeface="Grandview" panose="020B0502040204020203" pitchFamily="34" charset="0"/>
              </a:rPr>
              <a:t>Fig.4.  </a:t>
            </a:r>
            <a:r>
              <a:rPr lang="pt-PT" sz="1200" kern="0" spc="-1" dirty="0" err="1">
                <a:latin typeface="Grandview" panose="020B0502040204020203" pitchFamily="34" charset="0"/>
              </a:rPr>
              <a:t>Venografia</a:t>
            </a:r>
            <a:r>
              <a:rPr lang="pt-PT" sz="1200" kern="0" spc="-1" dirty="0">
                <a:latin typeface="Grandview" panose="020B0502040204020203" pitchFamily="34" charset="0"/>
              </a:rPr>
              <a:t>. Injeção pré-</a:t>
            </a:r>
            <a:r>
              <a:rPr lang="pt-PT" sz="1200" kern="0" spc="-1" dirty="0" err="1">
                <a:latin typeface="Grandview" panose="020B0502040204020203" pitchFamily="34" charset="0"/>
              </a:rPr>
              <a:t>embolização</a:t>
            </a:r>
            <a:r>
              <a:rPr lang="pt-PT" sz="1200" kern="0" spc="-1" dirty="0">
                <a:latin typeface="Grandview" panose="020B0502040204020203" pitchFamily="34" charset="0"/>
              </a:rPr>
              <a:t>, após colocação de </a:t>
            </a:r>
            <a:r>
              <a:rPr lang="pt-PT" sz="1200" kern="0" spc="-1" dirty="0" err="1">
                <a:latin typeface="Grandview" panose="020B0502040204020203" pitchFamily="34" charset="0"/>
              </a:rPr>
              <a:t>coil</a:t>
            </a:r>
            <a:r>
              <a:rPr lang="pt-PT" sz="1200" kern="0" spc="-1" dirty="0">
                <a:latin typeface="Grandview" panose="020B0502040204020203" pitchFamily="34" charset="0"/>
              </a:rPr>
              <a:t> (seta) na veia circunflexa </a:t>
            </a:r>
            <a:r>
              <a:rPr lang="pt-PT" sz="1200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superficial.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C2F30324-FC7D-6606-BB82-839FA7A4C351}"/>
                  </a:ext>
                </a:extLst>
              </p14:cNvPr>
              <p14:cNvContentPartPr/>
              <p14:nvPr/>
            </p14:nvContentPartPr>
            <p14:xfrm>
              <a:off x="371534" y="3734205"/>
              <a:ext cx="3600" cy="360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2F30324-FC7D-6606-BB82-839FA7A4C3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534" y="3626205"/>
                <a:ext cx="39240" cy="219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m 2" descr="Uma imagem com esboço, desenho, arte&#10;&#10;Descrição gerada automaticamente">
            <a:extLst>
              <a:ext uri="{FF2B5EF4-FFF2-40B4-BE49-F238E27FC236}">
                <a16:creationId xmlns:a16="http://schemas.microsoft.com/office/drawing/2014/main" id="{56528530-D3CE-EA40-4ADB-2F7E722F29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13" r="78" b="10171"/>
          <a:stretch/>
        </p:blipFill>
        <p:spPr>
          <a:xfrm>
            <a:off x="515679" y="777969"/>
            <a:ext cx="3752102" cy="4353081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524C4FEC-3FD3-6562-B541-852179CA1E53}"/>
              </a:ext>
            </a:extLst>
          </p:cNvPr>
          <p:cNvCxnSpPr>
            <a:cxnSpLocks/>
          </p:cNvCxnSpPr>
          <p:nvPr/>
        </p:nvCxnSpPr>
        <p:spPr>
          <a:xfrm flipH="1">
            <a:off x="2063552" y="4014351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Uma imagem com arte, esboço, desenho, Desenho de figuras&#10;&#10;Descrição gerada automaticamente">
            <a:extLst>
              <a:ext uri="{FF2B5EF4-FFF2-40B4-BE49-F238E27FC236}">
                <a16:creationId xmlns:a16="http://schemas.microsoft.com/office/drawing/2014/main" id="{306EFAF8-D37C-6AB0-3BCB-C5D439F13F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2421" b="432"/>
          <a:stretch/>
        </p:blipFill>
        <p:spPr>
          <a:xfrm>
            <a:off x="4439816" y="777969"/>
            <a:ext cx="3384376" cy="4353081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463652DD-35FE-AE0B-30B3-684AA51D21E5}"/>
              </a:ext>
            </a:extLst>
          </p:cNvPr>
          <p:cNvSpPr txBox="1">
            <a:spLocks/>
          </p:cNvSpPr>
          <p:nvPr/>
        </p:nvSpPr>
        <p:spPr>
          <a:xfrm>
            <a:off x="4288588" y="5237356"/>
            <a:ext cx="3535604" cy="842675"/>
          </a:xfrm>
          <a:prstGeom prst="rect">
            <a:avLst/>
          </a:prstGeom>
          <a:solidFill>
            <a:srgbClr val="E7E6E6">
              <a:alpha val="85098"/>
            </a:srgb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txBody>
          <a:bodyPr anchor="ctr">
            <a:noAutofit/>
          </a:bodyPr>
          <a:lstStyle/>
          <a:p>
            <a:pPr marL="136525" defTabSz="914400"/>
            <a:r>
              <a:rPr lang="pt-PT" sz="1200" b="1" kern="0" spc="-1" dirty="0">
                <a:solidFill>
                  <a:srgbClr val="000000"/>
                </a:solidFill>
                <a:latin typeface="Grandview" panose="020B0502040204020203" pitchFamily="34" charset="0"/>
              </a:rPr>
              <a:t>Fig.5  </a:t>
            </a:r>
            <a:r>
              <a:rPr lang="pt-PT" sz="1200" kern="0" spc="-1" dirty="0">
                <a:latin typeface="Grandview" panose="020B0502040204020203" pitchFamily="34" charset="0"/>
              </a:rPr>
              <a:t>Fluoroscopia do quadrante inferior direito com o </a:t>
            </a:r>
            <a:r>
              <a:rPr lang="pt-PT" sz="1200" kern="0" spc="-1" dirty="0" err="1">
                <a:latin typeface="Grandview" panose="020B0502040204020203" pitchFamily="34" charset="0"/>
              </a:rPr>
              <a:t>coil</a:t>
            </a:r>
            <a:r>
              <a:rPr lang="pt-PT" sz="1200" kern="0" spc="-1" dirty="0">
                <a:latin typeface="Grandview" panose="020B0502040204020203" pitchFamily="34" charset="0"/>
              </a:rPr>
              <a:t> (seta) anteriormente posicionado e injeção de cola no primeiro ramo tributário da veia mesentérica superior. 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24E86BAD-E9C9-2BE5-76A8-DB0786DAED09}"/>
              </a:ext>
            </a:extLst>
          </p:cNvPr>
          <p:cNvCxnSpPr>
            <a:cxnSpLocks/>
          </p:cNvCxnSpPr>
          <p:nvPr/>
        </p:nvCxnSpPr>
        <p:spPr>
          <a:xfrm flipH="1">
            <a:off x="5843972" y="486916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45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13177</TotalTime>
  <Words>1715</Words>
  <Application>Microsoft Macintosh PowerPoint</Application>
  <PresentationFormat>Ecrã Panorâmico</PresentationFormat>
  <Paragraphs>152</Paragraphs>
  <Slides>15</Slides>
  <Notes>12</Notes>
  <HiddenSlides>0</HiddenSlides>
  <MMClips>2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Cavolini</vt:lpstr>
      <vt:lpstr>Chalkduster</vt:lpstr>
      <vt:lpstr>DejaVu Sans</vt:lpstr>
      <vt:lpstr>Grandview</vt:lpstr>
      <vt:lpstr>Symbol</vt:lpstr>
      <vt:lpstr>Times New Roman</vt:lpstr>
      <vt:lpstr>Wingdings</vt:lpstr>
      <vt:lpstr>Tema do Office</vt:lpstr>
      <vt:lpstr>Tema do Office</vt:lpstr>
      <vt:lpstr>Apresentação do PowerPoint</vt:lpstr>
      <vt:lpstr>Hemorragia maciça de varizes peri-estoma – Como atuar?</vt:lpstr>
      <vt:lpstr>História Clínica</vt:lpstr>
      <vt:lpstr>Apresentação do PowerPoint</vt:lpstr>
      <vt:lpstr>Plano Terapêutico</vt:lpstr>
      <vt:lpstr>Plano Terapêutico</vt:lpstr>
      <vt:lpstr>Apresentação do PowerPoint</vt:lpstr>
      <vt:lpstr>Apresentação do PowerPoint</vt:lpstr>
      <vt:lpstr>Apresentação do PowerPoint</vt:lpstr>
      <vt:lpstr>Resultados Obtidos</vt:lpstr>
      <vt:lpstr>Follow-up</vt:lpstr>
      <vt:lpstr>Discussão</vt:lpstr>
      <vt:lpstr>Take home messages</vt:lpstr>
      <vt:lpstr>Apresentação do PowerPoint</vt:lpstr>
      <vt:lpstr>Disclosures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ADICIONAR TÍTULO</dc:title>
  <dc:creator>Jaime Pamplona</dc:creator>
  <cp:lastModifiedBy>Ana Isabel Ferreira</cp:lastModifiedBy>
  <cp:revision>81</cp:revision>
  <dcterms:created xsi:type="dcterms:W3CDTF">2023-05-09T09:44:47Z</dcterms:created>
  <dcterms:modified xsi:type="dcterms:W3CDTF">2023-12-04T23:15:46Z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Ecrã Panorâmico</vt:lpwstr>
  </property>
  <property fmtid="{D5CDD505-2E9C-101B-9397-08002B2CF9AE}" pid="3" name="Slides">
    <vt:i4>16</vt:i4>
  </property>
</Properties>
</file>