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78" r:id="rId4"/>
    <p:sldId id="259" r:id="rId5"/>
    <p:sldId id="262" r:id="rId6"/>
    <p:sldId id="266" r:id="rId7"/>
    <p:sldId id="276" r:id="rId8"/>
    <p:sldId id="277" r:id="rId9"/>
    <p:sldId id="275" r:id="rId10"/>
    <p:sldId id="273" r:id="rId11"/>
    <p:sldId id="268" r:id="rId12"/>
    <p:sldId id="270" r:id="rId13"/>
    <p:sldId id="271" r:id="rId14"/>
    <p:sldId id="272" r:id="rId15"/>
  </p:sldIdLst>
  <p:sldSz cx="12192000" cy="6858000"/>
  <p:notesSz cx="7559675" cy="1069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501"/>
  </p:normalViewPr>
  <p:slideViewPr>
    <p:cSldViewPr snapToObjects="1">
      <p:cViewPr varScale="1">
        <p:scale>
          <a:sx n="74" d="100"/>
          <a:sy n="74" d="100"/>
        </p:scale>
        <p:origin x="928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8F673C-5485-9340-9575-F80A69419CA9}" type="doc">
      <dgm:prSet loTypeId="urn:microsoft.com/office/officeart/2005/8/layout/hChevron3" loCatId="" qsTypeId="urn:microsoft.com/office/officeart/2005/8/quickstyle/simple2" qsCatId="simple" csTypeId="urn:microsoft.com/office/officeart/2005/8/colors/accent2_1" csCatId="accent2" phldr="1"/>
      <dgm:spPr/>
    </dgm:pt>
    <dgm:pt modelId="{D88307DA-432C-3740-9F43-72604305A27A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É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colocado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um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localizador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plástico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na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superfície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doente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, 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mais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próximo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possível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da ”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lesão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alvo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”.</a:t>
          </a:r>
          <a:endParaRPr lang="pt-PT" sz="1600" kern="0" spc="-1" dirty="0">
            <a:ln/>
            <a:latin typeface="Grandview"/>
            <a:ea typeface="+mn-ea"/>
            <a:cs typeface="+mn-cs"/>
          </a:endParaRPr>
        </a:p>
      </dgm:t>
    </dgm:pt>
    <dgm:pt modelId="{71D0B6ED-86B1-D044-BC12-942CA7C8599D}" type="parTrans" cxnId="{DC9E700B-DF0F-E64A-A708-A5E41D85F60F}">
      <dgm:prSet/>
      <dgm:spPr/>
      <dgm:t>
        <a:bodyPr/>
        <a:lstStyle/>
        <a:p>
          <a:endParaRPr lang="pt-PT"/>
        </a:p>
      </dgm:t>
    </dgm:pt>
    <dgm:pt modelId="{54FAA090-B2CD-8D4F-AACE-2DE51D4AE6AE}" type="sibTrans" cxnId="{DC9E700B-DF0F-E64A-A708-A5E41D85F60F}">
      <dgm:prSet/>
      <dgm:spPr/>
      <dgm:t>
        <a:bodyPr/>
        <a:lstStyle/>
        <a:p>
          <a:endParaRPr lang="pt-PT"/>
        </a:p>
      </dgm:t>
    </dgm:pt>
    <dgm:pt modelId="{A334E062-0066-6540-A714-89962049FD98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Imediatamente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depois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realiza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um TC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contraste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já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posicionado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gm:t>
    </dgm:pt>
    <dgm:pt modelId="{8C8D6D48-5F2C-5045-8811-38A1F46ED987}" type="parTrans" cxnId="{4FADF31D-C2B6-644A-84A4-D2DAF3B9D24E}">
      <dgm:prSet/>
      <dgm:spPr/>
      <dgm:t>
        <a:bodyPr/>
        <a:lstStyle/>
        <a:p>
          <a:endParaRPr lang="pt-PT"/>
        </a:p>
      </dgm:t>
    </dgm:pt>
    <dgm:pt modelId="{A0C0810F-A9D8-B840-ABD3-BFDAACD61552}" type="sibTrans" cxnId="{4FADF31D-C2B6-644A-84A4-D2DAF3B9D24E}">
      <dgm:prSet/>
      <dgm:spPr/>
      <dgm:t>
        <a:bodyPr/>
        <a:lstStyle/>
        <a:p>
          <a:endParaRPr lang="pt-PT"/>
        </a:p>
      </dgm:t>
    </dgm:pt>
    <dgm:pt modelId="{2871440E-A65A-F244-A7ED-F4B339D5B873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regressa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à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sala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termoablação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onde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é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colocado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braço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acoplado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ecógrafo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sendo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criada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a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imagem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fusão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marcação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da “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lesão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alvo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”.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gm:t>
    </dgm:pt>
    <dgm:pt modelId="{CE0876E6-708D-E940-8F11-0B80F71F495D}" type="parTrans" cxnId="{C37B517F-ACC0-F44A-A64A-D99AA261874B}">
      <dgm:prSet/>
      <dgm:spPr/>
      <dgm:t>
        <a:bodyPr/>
        <a:lstStyle/>
        <a:p>
          <a:endParaRPr lang="pt-PT"/>
        </a:p>
      </dgm:t>
    </dgm:pt>
    <dgm:pt modelId="{07093EAE-6429-9949-9EED-E41A22F1E38C}" type="sibTrans" cxnId="{C37B517F-ACC0-F44A-A64A-D99AA261874B}">
      <dgm:prSet/>
      <dgm:spPr/>
      <dgm:t>
        <a:bodyPr/>
        <a:lstStyle/>
        <a:p>
          <a:endParaRPr lang="pt-PT"/>
        </a:p>
      </dgm:t>
    </dgm:pt>
    <dgm:pt modelId="{82D30D41-FE90-634D-846D-A8DDE57518A2}" type="pres">
      <dgm:prSet presAssocID="{CE8F673C-5485-9340-9575-F80A69419CA9}" presName="Name0" presStyleCnt="0">
        <dgm:presLayoutVars>
          <dgm:dir/>
          <dgm:resizeHandles val="exact"/>
        </dgm:presLayoutVars>
      </dgm:prSet>
      <dgm:spPr/>
    </dgm:pt>
    <dgm:pt modelId="{D6F21FF1-83BA-A64B-945D-2D2BE0775FBF}" type="pres">
      <dgm:prSet presAssocID="{D88307DA-432C-3740-9F43-72604305A27A}" presName="parTxOnly" presStyleLbl="node1" presStyleIdx="0" presStyleCnt="3" custScaleX="74090" custLinFactNeighborY="4486">
        <dgm:presLayoutVars>
          <dgm:bulletEnabled val="1"/>
        </dgm:presLayoutVars>
      </dgm:prSet>
      <dgm:spPr/>
    </dgm:pt>
    <dgm:pt modelId="{65C4FEF0-6BD3-924B-94DE-60786C5B46E6}" type="pres">
      <dgm:prSet presAssocID="{54FAA090-B2CD-8D4F-AACE-2DE51D4AE6AE}" presName="parSpace" presStyleCnt="0"/>
      <dgm:spPr/>
    </dgm:pt>
    <dgm:pt modelId="{8EF3A3A8-0CA2-8D45-B208-2A40B90E1717}" type="pres">
      <dgm:prSet presAssocID="{A334E062-0066-6540-A714-89962049FD98}" presName="parTxOnly" presStyleLbl="node1" presStyleIdx="1" presStyleCnt="3" custScaleX="77873">
        <dgm:presLayoutVars>
          <dgm:bulletEnabled val="1"/>
        </dgm:presLayoutVars>
      </dgm:prSet>
      <dgm:spPr/>
    </dgm:pt>
    <dgm:pt modelId="{819A5B65-FEBF-514B-89C9-9D8198D0E24C}" type="pres">
      <dgm:prSet presAssocID="{A0C0810F-A9D8-B840-ABD3-BFDAACD61552}" presName="parSpace" presStyleCnt="0"/>
      <dgm:spPr/>
    </dgm:pt>
    <dgm:pt modelId="{A83199AD-29EF-9743-AB82-2202FA36BB2E}" type="pres">
      <dgm:prSet presAssocID="{2871440E-A65A-F244-A7ED-F4B339D5B873}" presName="parTxOnly" presStyleLbl="node1" presStyleIdx="2" presStyleCnt="3" custScaleX="92424">
        <dgm:presLayoutVars>
          <dgm:bulletEnabled val="1"/>
        </dgm:presLayoutVars>
      </dgm:prSet>
      <dgm:spPr/>
    </dgm:pt>
  </dgm:ptLst>
  <dgm:cxnLst>
    <dgm:cxn modelId="{DC9E700B-DF0F-E64A-A708-A5E41D85F60F}" srcId="{CE8F673C-5485-9340-9575-F80A69419CA9}" destId="{D88307DA-432C-3740-9F43-72604305A27A}" srcOrd="0" destOrd="0" parTransId="{71D0B6ED-86B1-D044-BC12-942CA7C8599D}" sibTransId="{54FAA090-B2CD-8D4F-AACE-2DE51D4AE6AE}"/>
    <dgm:cxn modelId="{4FADF31D-C2B6-644A-84A4-D2DAF3B9D24E}" srcId="{CE8F673C-5485-9340-9575-F80A69419CA9}" destId="{A334E062-0066-6540-A714-89962049FD98}" srcOrd="1" destOrd="0" parTransId="{8C8D6D48-5F2C-5045-8811-38A1F46ED987}" sibTransId="{A0C0810F-A9D8-B840-ABD3-BFDAACD61552}"/>
    <dgm:cxn modelId="{AE77D141-1B52-0E44-876E-41F5DC4AE420}" type="presOf" srcId="{D88307DA-432C-3740-9F43-72604305A27A}" destId="{D6F21FF1-83BA-A64B-945D-2D2BE0775FBF}" srcOrd="0" destOrd="0" presId="urn:microsoft.com/office/officeart/2005/8/layout/hChevron3"/>
    <dgm:cxn modelId="{1255895C-F1FC-3645-9C42-E062F4D7E202}" type="presOf" srcId="{A334E062-0066-6540-A714-89962049FD98}" destId="{8EF3A3A8-0CA2-8D45-B208-2A40B90E1717}" srcOrd="0" destOrd="0" presId="urn:microsoft.com/office/officeart/2005/8/layout/hChevron3"/>
    <dgm:cxn modelId="{C37B517F-ACC0-F44A-A64A-D99AA261874B}" srcId="{CE8F673C-5485-9340-9575-F80A69419CA9}" destId="{2871440E-A65A-F244-A7ED-F4B339D5B873}" srcOrd="2" destOrd="0" parTransId="{CE0876E6-708D-E940-8F11-0B80F71F495D}" sibTransId="{07093EAE-6429-9949-9EED-E41A22F1E38C}"/>
    <dgm:cxn modelId="{A0EDC19A-7883-3D4B-AAD7-12AF5849ED70}" type="presOf" srcId="{2871440E-A65A-F244-A7ED-F4B339D5B873}" destId="{A83199AD-29EF-9743-AB82-2202FA36BB2E}" srcOrd="0" destOrd="0" presId="urn:microsoft.com/office/officeart/2005/8/layout/hChevron3"/>
    <dgm:cxn modelId="{0ED006B0-C2D4-AA4B-B09A-DE79D700F371}" type="presOf" srcId="{CE8F673C-5485-9340-9575-F80A69419CA9}" destId="{82D30D41-FE90-634D-846D-A8DDE57518A2}" srcOrd="0" destOrd="0" presId="urn:microsoft.com/office/officeart/2005/8/layout/hChevron3"/>
    <dgm:cxn modelId="{698C9B3C-E225-DD4E-83F4-8BD43B67290B}" type="presParOf" srcId="{82D30D41-FE90-634D-846D-A8DDE57518A2}" destId="{D6F21FF1-83BA-A64B-945D-2D2BE0775FBF}" srcOrd="0" destOrd="0" presId="urn:microsoft.com/office/officeart/2005/8/layout/hChevron3"/>
    <dgm:cxn modelId="{2E8CE6A3-531D-0944-962F-6663175729F8}" type="presParOf" srcId="{82D30D41-FE90-634D-846D-A8DDE57518A2}" destId="{65C4FEF0-6BD3-924B-94DE-60786C5B46E6}" srcOrd="1" destOrd="0" presId="urn:microsoft.com/office/officeart/2005/8/layout/hChevron3"/>
    <dgm:cxn modelId="{B847E11B-7590-E845-9EF7-C79D27277743}" type="presParOf" srcId="{82D30D41-FE90-634D-846D-A8DDE57518A2}" destId="{8EF3A3A8-0CA2-8D45-B208-2A40B90E1717}" srcOrd="2" destOrd="0" presId="urn:microsoft.com/office/officeart/2005/8/layout/hChevron3"/>
    <dgm:cxn modelId="{A8393F8F-FFC9-DA4B-B3A9-EC48070A294E}" type="presParOf" srcId="{82D30D41-FE90-634D-846D-A8DDE57518A2}" destId="{819A5B65-FEBF-514B-89C9-9D8198D0E24C}" srcOrd="3" destOrd="0" presId="urn:microsoft.com/office/officeart/2005/8/layout/hChevron3"/>
    <dgm:cxn modelId="{750337FB-B29F-C24E-B608-73B9C5EDE02A}" type="presParOf" srcId="{82D30D41-FE90-634D-846D-A8DDE57518A2}" destId="{A83199AD-29EF-9743-AB82-2202FA36BB2E}" srcOrd="4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8F673C-5485-9340-9575-F80A69419CA9}" type="doc">
      <dgm:prSet loTypeId="urn:microsoft.com/office/officeart/2005/8/layout/hChevron3" loCatId="" qsTypeId="urn:microsoft.com/office/officeart/2005/8/quickstyle/simple2" qsCatId="simple" csTypeId="urn:microsoft.com/office/officeart/2005/8/colors/accent2_1" csCatId="accent2" phldr="1"/>
      <dgm:spPr/>
    </dgm:pt>
    <dgm:pt modelId="{D88307DA-432C-3740-9F43-72604305A27A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algn="ctr"/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É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colocado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um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localizador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plástico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na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superfície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doente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, 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mais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próximo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possível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da ”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lesão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alvo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”.</a:t>
          </a:r>
          <a:endParaRPr lang="pt-PT" sz="1600" kern="0" spc="-1" dirty="0">
            <a:ln/>
            <a:latin typeface="Grandview"/>
            <a:ea typeface="+mn-ea"/>
            <a:cs typeface="+mn-cs"/>
          </a:endParaRPr>
        </a:p>
      </dgm:t>
    </dgm:pt>
    <dgm:pt modelId="{71D0B6ED-86B1-D044-BC12-942CA7C8599D}" type="parTrans" cxnId="{DC9E700B-DF0F-E64A-A708-A5E41D85F60F}">
      <dgm:prSet/>
      <dgm:spPr/>
      <dgm:t>
        <a:bodyPr/>
        <a:lstStyle/>
        <a:p>
          <a:endParaRPr lang="pt-PT"/>
        </a:p>
      </dgm:t>
    </dgm:pt>
    <dgm:pt modelId="{54FAA090-B2CD-8D4F-AACE-2DE51D4AE6AE}" type="sibTrans" cxnId="{DC9E700B-DF0F-E64A-A708-A5E41D85F60F}">
      <dgm:prSet/>
      <dgm:spPr/>
      <dgm:t>
        <a:bodyPr/>
        <a:lstStyle/>
        <a:p>
          <a:endParaRPr lang="pt-PT"/>
        </a:p>
      </dgm:t>
    </dgm:pt>
    <dgm:pt modelId="{A334E062-0066-6540-A714-89962049FD98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Imediatamente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depois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realiza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um TC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contraste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já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posicionado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gm:t>
    </dgm:pt>
    <dgm:pt modelId="{8C8D6D48-5F2C-5045-8811-38A1F46ED987}" type="parTrans" cxnId="{4FADF31D-C2B6-644A-84A4-D2DAF3B9D24E}">
      <dgm:prSet/>
      <dgm:spPr/>
      <dgm:t>
        <a:bodyPr/>
        <a:lstStyle/>
        <a:p>
          <a:endParaRPr lang="pt-PT"/>
        </a:p>
      </dgm:t>
    </dgm:pt>
    <dgm:pt modelId="{A0C0810F-A9D8-B840-ABD3-BFDAACD61552}" type="sibTrans" cxnId="{4FADF31D-C2B6-644A-84A4-D2DAF3B9D24E}">
      <dgm:prSet/>
      <dgm:spPr/>
      <dgm:t>
        <a:bodyPr/>
        <a:lstStyle/>
        <a:p>
          <a:endParaRPr lang="pt-PT"/>
        </a:p>
      </dgm:t>
    </dgm:pt>
    <dgm:pt modelId="{2871440E-A65A-F244-A7ED-F4B339D5B873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regressa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à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sala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termoablação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onde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é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colocado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braço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acoplado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ecógrafo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sendo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criada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a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imagem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fusão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marcação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da “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lesão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alvo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”.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gm:t>
    </dgm:pt>
    <dgm:pt modelId="{CE0876E6-708D-E940-8F11-0B80F71F495D}" type="parTrans" cxnId="{C37B517F-ACC0-F44A-A64A-D99AA261874B}">
      <dgm:prSet/>
      <dgm:spPr/>
      <dgm:t>
        <a:bodyPr/>
        <a:lstStyle/>
        <a:p>
          <a:endParaRPr lang="pt-PT"/>
        </a:p>
      </dgm:t>
    </dgm:pt>
    <dgm:pt modelId="{07093EAE-6429-9949-9EED-E41A22F1E38C}" type="sibTrans" cxnId="{C37B517F-ACC0-F44A-A64A-D99AA261874B}">
      <dgm:prSet/>
      <dgm:spPr/>
      <dgm:t>
        <a:bodyPr/>
        <a:lstStyle/>
        <a:p>
          <a:endParaRPr lang="pt-PT"/>
        </a:p>
      </dgm:t>
    </dgm:pt>
    <dgm:pt modelId="{82D30D41-FE90-634D-846D-A8DDE57518A2}" type="pres">
      <dgm:prSet presAssocID="{CE8F673C-5485-9340-9575-F80A69419CA9}" presName="Name0" presStyleCnt="0">
        <dgm:presLayoutVars>
          <dgm:dir/>
          <dgm:resizeHandles val="exact"/>
        </dgm:presLayoutVars>
      </dgm:prSet>
      <dgm:spPr/>
    </dgm:pt>
    <dgm:pt modelId="{D6F21FF1-83BA-A64B-945D-2D2BE0775FBF}" type="pres">
      <dgm:prSet presAssocID="{D88307DA-432C-3740-9F43-72604305A27A}" presName="parTxOnly" presStyleLbl="node1" presStyleIdx="0" presStyleCnt="3" custScaleX="74090" custLinFactNeighborY="4486">
        <dgm:presLayoutVars>
          <dgm:bulletEnabled val="1"/>
        </dgm:presLayoutVars>
      </dgm:prSet>
      <dgm:spPr/>
    </dgm:pt>
    <dgm:pt modelId="{65C4FEF0-6BD3-924B-94DE-60786C5B46E6}" type="pres">
      <dgm:prSet presAssocID="{54FAA090-B2CD-8D4F-AACE-2DE51D4AE6AE}" presName="parSpace" presStyleCnt="0"/>
      <dgm:spPr/>
    </dgm:pt>
    <dgm:pt modelId="{8EF3A3A8-0CA2-8D45-B208-2A40B90E1717}" type="pres">
      <dgm:prSet presAssocID="{A334E062-0066-6540-A714-89962049FD98}" presName="parTxOnly" presStyleLbl="node1" presStyleIdx="1" presStyleCnt="3" custScaleX="77873">
        <dgm:presLayoutVars>
          <dgm:bulletEnabled val="1"/>
        </dgm:presLayoutVars>
      </dgm:prSet>
      <dgm:spPr/>
    </dgm:pt>
    <dgm:pt modelId="{819A5B65-FEBF-514B-89C9-9D8198D0E24C}" type="pres">
      <dgm:prSet presAssocID="{A0C0810F-A9D8-B840-ABD3-BFDAACD61552}" presName="parSpace" presStyleCnt="0"/>
      <dgm:spPr/>
    </dgm:pt>
    <dgm:pt modelId="{A83199AD-29EF-9743-AB82-2202FA36BB2E}" type="pres">
      <dgm:prSet presAssocID="{2871440E-A65A-F244-A7ED-F4B339D5B873}" presName="parTxOnly" presStyleLbl="node1" presStyleIdx="2" presStyleCnt="3" custScaleX="92424">
        <dgm:presLayoutVars>
          <dgm:bulletEnabled val="1"/>
        </dgm:presLayoutVars>
      </dgm:prSet>
      <dgm:spPr/>
    </dgm:pt>
  </dgm:ptLst>
  <dgm:cxnLst>
    <dgm:cxn modelId="{DC9E700B-DF0F-E64A-A708-A5E41D85F60F}" srcId="{CE8F673C-5485-9340-9575-F80A69419CA9}" destId="{D88307DA-432C-3740-9F43-72604305A27A}" srcOrd="0" destOrd="0" parTransId="{71D0B6ED-86B1-D044-BC12-942CA7C8599D}" sibTransId="{54FAA090-B2CD-8D4F-AACE-2DE51D4AE6AE}"/>
    <dgm:cxn modelId="{4FADF31D-C2B6-644A-84A4-D2DAF3B9D24E}" srcId="{CE8F673C-5485-9340-9575-F80A69419CA9}" destId="{A334E062-0066-6540-A714-89962049FD98}" srcOrd="1" destOrd="0" parTransId="{8C8D6D48-5F2C-5045-8811-38A1F46ED987}" sibTransId="{A0C0810F-A9D8-B840-ABD3-BFDAACD61552}"/>
    <dgm:cxn modelId="{AE77D141-1B52-0E44-876E-41F5DC4AE420}" type="presOf" srcId="{D88307DA-432C-3740-9F43-72604305A27A}" destId="{D6F21FF1-83BA-A64B-945D-2D2BE0775FBF}" srcOrd="0" destOrd="0" presId="urn:microsoft.com/office/officeart/2005/8/layout/hChevron3"/>
    <dgm:cxn modelId="{1255895C-F1FC-3645-9C42-E062F4D7E202}" type="presOf" srcId="{A334E062-0066-6540-A714-89962049FD98}" destId="{8EF3A3A8-0CA2-8D45-B208-2A40B90E1717}" srcOrd="0" destOrd="0" presId="urn:microsoft.com/office/officeart/2005/8/layout/hChevron3"/>
    <dgm:cxn modelId="{C37B517F-ACC0-F44A-A64A-D99AA261874B}" srcId="{CE8F673C-5485-9340-9575-F80A69419CA9}" destId="{2871440E-A65A-F244-A7ED-F4B339D5B873}" srcOrd="2" destOrd="0" parTransId="{CE0876E6-708D-E940-8F11-0B80F71F495D}" sibTransId="{07093EAE-6429-9949-9EED-E41A22F1E38C}"/>
    <dgm:cxn modelId="{A0EDC19A-7883-3D4B-AAD7-12AF5849ED70}" type="presOf" srcId="{2871440E-A65A-F244-A7ED-F4B339D5B873}" destId="{A83199AD-29EF-9743-AB82-2202FA36BB2E}" srcOrd="0" destOrd="0" presId="urn:microsoft.com/office/officeart/2005/8/layout/hChevron3"/>
    <dgm:cxn modelId="{0ED006B0-C2D4-AA4B-B09A-DE79D700F371}" type="presOf" srcId="{CE8F673C-5485-9340-9575-F80A69419CA9}" destId="{82D30D41-FE90-634D-846D-A8DDE57518A2}" srcOrd="0" destOrd="0" presId="urn:microsoft.com/office/officeart/2005/8/layout/hChevron3"/>
    <dgm:cxn modelId="{698C9B3C-E225-DD4E-83F4-8BD43B67290B}" type="presParOf" srcId="{82D30D41-FE90-634D-846D-A8DDE57518A2}" destId="{D6F21FF1-83BA-A64B-945D-2D2BE0775FBF}" srcOrd="0" destOrd="0" presId="urn:microsoft.com/office/officeart/2005/8/layout/hChevron3"/>
    <dgm:cxn modelId="{2E8CE6A3-531D-0944-962F-6663175729F8}" type="presParOf" srcId="{82D30D41-FE90-634D-846D-A8DDE57518A2}" destId="{65C4FEF0-6BD3-924B-94DE-60786C5B46E6}" srcOrd="1" destOrd="0" presId="urn:microsoft.com/office/officeart/2005/8/layout/hChevron3"/>
    <dgm:cxn modelId="{B847E11B-7590-E845-9EF7-C79D27277743}" type="presParOf" srcId="{82D30D41-FE90-634D-846D-A8DDE57518A2}" destId="{8EF3A3A8-0CA2-8D45-B208-2A40B90E1717}" srcOrd="2" destOrd="0" presId="urn:microsoft.com/office/officeart/2005/8/layout/hChevron3"/>
    <dgm:cxn modelId="{A8393F8F-FFC9-DA4B-B3A9-EC48070A294E}" type="presParOf" srcId="{82D30D41-FE90-634D-846D-A8DDE57518A2}" destId="{819A5B65-FEBF-514B-89C9-9D8198D0E24C}" srcOrd="3" destOrd="0" presId="urn:microsoft.com/office/officeart/2005/8/layout/hChevron3"/>
    <dgm:cxn modelId="{750337FB-B29F-C24E-B608-73B9C5EDE02A}" type="presParOf" srcId="{82D30D41-FE90-634D-846D-A8DDE57518A2}" destId="{A83199AD-29EF-9743-AB82-2202FA36BB2E}" srcOrd="4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1FF1-83BA-A64B-945D-2D2BE0775FBF}">
      <dsp:nvSpPr>
        <dsp:cNvPr id="0" name=""/>
        <dsp:cNvSpPr/>
      </dsp:nvSpPr>
      <dsp:spPr>
        <a:xfrm>
          <a:off x="124" y="0"/>
          <a:ext cx="4366153" cy="1629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É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colocado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um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localizador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plástico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na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superfície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doente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, 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mais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próximo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possível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da ”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lesão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alvo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”.</a:t>
          </a:r>
          <a:endParaRPr lang="pt-PT" sz="1600" kern="0" spc="-1" dirty="0">
            <a:ln/>
            <a:latin typeface="Grandview"/>
            <a:ea typeface="+mn-ea"/>
            <a:cs typeface="+mn-cs"/>
          </a:endParaRPr>
        </a:p>
      </dsp:txBody>
      <dsp:txXfrm>
        <a:off x="124" y="0"/>
        <a:ext cx="3958762" cy="1629565"/>
      </dsp:txXfrm>
    </dsp:sp>
    <dsp:sp modelId="{8EF3A3A8-0CA2-8D45-B208-2A40B90E1717}">
      <dsp:nvSpPr>
        <dsp:cNvPr id="0" name=""/>
        <dsp:cNvSpPr/>
      </dsp:nvSpPr>
      <dsp:spPr>
        <a:xfrm>
          <a:off x="3187669" y="0"/>
          <a:ext cx="4589086" cy="16295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Imediatamente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depois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realiza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um TC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contraste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já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posicionado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sp:txBody>
      <dsp:txXfrm>
        <a:off x="4002452" y="0"/>
        <a:ext cx="2959521" cy="1629565"/>
      </dsp:txXfrm>
    </dsp:sp>
    <dsp:sp modelId="{A83199AD-29EF-9743-AB82-2202FA36BB2E}">
      <dsp:nvSpPr>
        <dsp:cNvPr id="0" name=""/>
        <dsp:cNvSpPr/>
      </dsp:nvSpPr>
      <dsp:spPr>
        <a:xfrm>
          <a:off x="6598148" y="0"/>
          <a:ext cx="5446583" cy="16295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regressa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à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sala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termoablação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onde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é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colocado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braço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acoplado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ecógrafo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sendo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criada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a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imagem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fusão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marcação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da “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lesão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alvo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”.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sp:txBody>
      <dsp:txXfrm>
        <a:off x="7412931" y="0"/>
        <a:ext cx="3817018" cy="1629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1FF1-83BA-A64B-945D-2D2BE0775FBF}">
      <dsp:nvSpPr>
        <dsp:cNvPr id="0" name=""/>
        <dsp:cNvSpPr/>
      </dsp:nvSpPr>
      <dsp:spPr>
        <a:xfrm>
          <a:off x="124" y="0"/>
          <a:ext cx="4366153" cy="1629565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É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colocado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um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localizador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plástico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na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superfície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doente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, o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mais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próximo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possível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da ”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lesão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 </a:t>
          </a:r>
          <a:r>
            <a:rPr lang="en-US" sz="1600" kern="0" spc="-1" dirty="0" err="1">
              <a:ln/>
              <a:latin typeface="Grandview"/>
              <a:ea typeface="+mn-ea"/>
              <a:cs typeface="+mn-cs"/>
            </a:rPr>
            <a:t>alvo</a:t>
          </a:r>
          <a:r>
            <a:rPr lang="en-US" sz="1600" kern="0" spc="-1" dirty="0">
              <a:ln/>
              <a:latin typeface="Grandview"/>
              <a:ea typeface="+mn-ea"/>
              <a:cs typeface="+mn-cs"/>
            </a:rPr>
            <a:t>”.</a:t>
          </a:r>
          <a:endParaRPr lang="pt-PT" sz="1600" kern="0" spc="-1" dirty="0">
            <a:ln/>
            <a:latin typeface="Grandview"/>
            <a:ea typeface="+mn-ea"/>
            <a:cs typeface="+mn-cs"/>
          </a:endParaRPr>
        </a:p>
      </dsp:txBody>
      <dsp:txXfrm>
        <a:off x="124" y="0"/>
        <a:ext cx="3958762" cy="1629565"/>
      </dsp:txXfrm>
    </dsp:sp>
    <dsp:sp modelId="{8EF3A3A8-0CA2-8D45-B208-2A40B90E1717}">
      <dsp:nvSpPr>
        <dsp:cNvPr id="0" name=""/>
        <dsp:cNvSpPr/>
      </dsp:nvSpPr>
      <dsp:spPr>
        <a:xfrm>
          <a:off x="3187669" y="0"/>
          <a:ext cx="4589086" cy="16295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Imediatamente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depois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realiza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um TC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contraste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já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posicionado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sp:txBody>
      <dsp:txXfrm>
        <a:off x="4002452" y="0"/>
        <a:ext cx="2959521" cy="1629565"/>
      </dsp:txXfrm>
    </dsp:sp>
    <dsp:sp modelId="{A83199AD-29EF-9743-AB82-2202FA36BB2E}">
      <dsp:nvSpPr>
        <dsp:cNvPr id="0" name=""/>
        <dsp:cNvSpPr/>
      </dsp:nvSpPr>
      <dsp:spPr>
        <a:xfrm>
          <a:off x="6598148" y="0"/>
          <a:ext cx="5446583" cy="1629565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C00000"/>
          </a:solidFill>
          <a:prstDash val="solid"/>
          <a:miter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doente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regressa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à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sala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termoablação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localizador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onde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é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colocado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o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braço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localização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acoplado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ecógrafo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,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sendo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criada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a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imagem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de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fusão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com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marcação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da “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lesão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 </a:t>
          </a:r>
          <a:r>
            <a:rPr lang="en-US" sz="1600" kern="0" spc="-1" dirty="0" err="1">
              <a:ln/>
              <a:latin typeface="Grandview"/>
              <a:ea typeface="DejaVu Sans"/>
              <a:cs typeface="DejaVu Sans"/>
            </a:rPr>
            <a:t>alvo</a:t>
          </a:r>
          <a:r>
            <a:rPr lang="en-US" sz="1600" kern="0" spc="-1" dirty="0">
              <a:ln/>
              <a:latin typeface="Grandview"/>
              <a:ea typeface="DejaVu Sans"/>
              <a:cs typeface="DejaVu Sans"/>
            </a:rPr>
            <a:t>”.</a:t>
          </a:r>
          <a:endParaRPr lang="pt-PT" sz="1600" kern="0" spc="-1" dirty="0">
            <a:ln/>
            <a:latin typeface="Grandview"/>
            <a:ea typeface="DejaVu Sans"/>
            <a:cs typeface="DejaVu Sans"/>
          </a:endParaRPr>
        </a:p>
      </dsp:txBody>
      <dsp:txXfrm>
        <a:off x="7412931" y="0"/>
        <a:ext cx="3817018" cy="1629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5F03879-86DB-47FC-A09D-59167C6935AC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8BB4256-B5C0-410A-A525-03B8766FF5DF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2258E9B-C7DD-4A7F-AAAA-F7D60C0C7377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E276E62-AFC3-40E6-9A30-2593A89BAE69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DEFABE2-34CE-42BB-BE24-A65687797BD8}" type="slidenum">
              <a:rPr/>
              <a:pPr/>
              <a:t>‹nº›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AF12AAD-BC5F-4062-9792-DF3EADE920D8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0CBE0D-7893-4B29-8DFC-832A0C4F84ED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23EB9BE-0D05-4040-AC93-CAC4E4272507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9A82E11-65AD-41F0-86A9-0B13E4D61774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02EA605-C588-438D-A948-0859D5ABE11D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2583C31-74F4-4F9F-B861-211720AEF740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B5D7B2B-2CF9-4226-B821-68509B585BD0}" type="slidenum">
              <a:rPr/>
              <a:pPr/>
              <a:t>‹nº›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5FCA069-9BA6-419B-B60B-7366829106B9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E7CC031-A442-43BD-9CA8-D96D078E8D99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892156-EF27-42DE-AC9B-0B40FE790AF6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D65B036D-D68B-4A5A-89DF-B22E4DB19A24}" type="slidenum">
              <a:rPr/>
              <a:pPr/>
              <a:t>‹nº›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212E3ED-1591-4A10-821E-0214BF038409}" type="slidenum">
              <a:rPr/>
              <a:pPr/>
              <a:t>‹nº›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F95EEA-A525-4897-961E-ABF033631E32}" type="slidenum">
              <a:rPr/>
              <a:pPr/>
              <a:t>‹nº›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DF63B1-1B28-43D0-A683-9F28EBBC7C30}" type="slidenum">
              <a:rPr/>
              <a:pPr/>
              <a:t>‹nº›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2196BF0-6E53-4468-9524-CE959467C1DA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t-PT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97B70ED-3A16-486B-9CEF-062C50C1C30A}" type="slidenum">
              <a:rPr/>
              <a:pPr/>
              <a:t>‹nº›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BC8E1B-190B-4024-9063-23C9A22C6D9B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FB4BE7B-8E5A-41A7-9D7D-D98ACF4E3B61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t-PT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8C9D1DB-9F2C-4463-B23C-A27FED905768}" type="slidenum">
              <a:rPr/>
              <a:pPr/>
              <a:t>‹nº›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4400" b="0" strike="noStrike" spc="-1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lang="pt-PT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t-PT" sz="2800" b="0" strike="noStrike" spc="-1">
                <a:solidFill>
                  <a:srgbClr val="000000"/>
                </a:solidFill>
                <a:latin typeface="Calibri"/>
              </a:rPr>
              <a:t>Clique para editar os estilos do texto de Modelo Global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2400" b="0" strike="noStrike" spc="-1">
                <a:solidFill>
                  <a:srgbClr val="000000"/>
                </a:solidFill>
                <a:latin typeface="Calibri"/>
              </a:rPr>
              <a:t>Segundo nível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Terceiro nível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Quarto nível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Quinto nível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P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P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E531681-69EB-45CA-A17A-89B3F4EB0A13}" type="slidenum">
              <a:rPr lang="pt-PT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PT" sz="6000" b="0" strike="noStrike" spc="-1">
                <a:solidFill>
                  <a:srgbClr val="000000"/>
                </a:solidFill>
                <a:latin typeface="Calibri Light"/>
              </a:rPr>
              <a:t>Clique para editar o estilo de título do Modelo Global</a:t>
            </a:r>
            <a:endParaRPr lang="pt-PT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t-PT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t-PT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t-PT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t-PT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CF37FBC-0989-46E9-9BD6-2BE5FC93F732}" type="slidenum">
              <a:rPr lang="pt-PT" sz="1200" b="0" strike="noStrike" spc="-1">
                <a:solidFill>
                  <a:srgbClr val="8B8B8B"/>
                </a:solidFill>
                <a:latin typeface="Calibri"/>
              </a:rPr>
              <a:pPr indent="0" algn="r">
                <a:lnSpc>
                  <a:spcPct val="100000"/>
                </a:lnSpc>
                <a:buNone/>
              </a:pPr>
              <a:t>‹nº›</a:t>
            </a:fld>
            <a:endParaRPr lang="pt-PT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PT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PT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A30279E-B3F7-45C3-8A72-AC3334C31563}" type="slidenum">
              <a:rPr/>
              <a:pPr/>
              <a:t>1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371600" y="2667000"/>
            <a:ext cx="896095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8800" b="1" dirty="0">
                <a:latin typeface="Arial Black" panose="020B0604020202020204" pitchFamily="34" charset="0"/>
                <a:cs typeface="Arial Black" panose="020B0604020202020204" pitchFamily="34" charset="0"/>
              </a:rPr>
              <a:t>CASO DO MÊS</a:t>
            </a:r>
          </a:p>
        </p:txBody>
      </p:sp>
      <p:sp>
        <p:nvSpPr>
          <p:cNvPr id="4" name="Rectangle 3"/>
          <p:cNvSpPr/>
          <p:nvPr/>
        </p:nvSpPr>
        <p:spPr>
          <a:xfrm>
            <a:off x="4194545" y="4432012"/>
            <a:ext cx="3105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PT" sz="3200" spc="-1" dirty="0">
                <a:ln>
                  <a:solidFill>
                    <a:srgbClr val="841C1D"/>
                  </a:solidFill>
                </a:ln>
                <a:solidFill>
                  <a:srgbClr val="841C1D"/>
                </a:solidFill>
                <a:latin typeface="Arial Black" panose="020B0A04020102020204" pitchFamily="34" charset="0"/>
              </a:rPr>
              <a:t>Janeiro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>
            <a:extLst>
              <a:ext uri="{FF2B5EF4-FFF2-40B4-BE49-F238E27FC236}">
                <a16:creationId xmlns:a16="http://schemas.microsoft.com/office/drawing/2014/main" id="{BD4EC7C3-9AC1-90BC-E232-C5DCCA401441}"/>
              </a:ext>
            </a:extLst>
          </p:cNvPr>
          <p:cNvSpPr/>
          <p:nvPr/>
        </p:nvSpPr>
        <p:spPr>
          <a:xfrm>
            <a:off x="7315200" y="1325160"/>
            <a:ext cx="48768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A30D953-B799-4731-BEEB-1B1A9A734C4F}" type="slidenum">
              <a:rPr/>
              <a:pPr/>
              <a:t>10</a:t>
            </a:fld>
            <a:endParaRPr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EFB2981-B54B-D068-6ACD-ABAB2BC99369}"/>
              </a:ext>
            </a:extLst>
          </p:cNvPr>
          <p:cNvSpPr txBox="1"/>
          <p:nvPr/>
        </p:nvSpPr>
        <p:spPr>
          <a:xfrm>
            <a:off x="3464323" y="5208318"/>
            <a:ext cx="5263355" cy="646331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 w="38100">
            <a:solidFill>
              <a:srgbClr val="9411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941100"/>
                </a:solidFill>
              </a:rPr>
              <a:t>LI-RADS TR </a:t>
            </a:r>
            <a:r>
              <a:rPr lang="en-US" sz="3600" b="1" dirty="0" err="1">
                <a:solidFill>
                  <a:srgbClr val="941100"/>
                </a:solidFill>
              </a:rPr>
              <a:t>Não</a:t>
            </a:r>
            <a:r>
              <a:rPr lang="en-US" sz="3600" b="1" dirty="0">
                <a:solidFill>
                  <a:srgbClr val="941100"/>
                </a:solidFill>
              </a:rPr>
              <a:t> </a:t>
            </a:r>
            <a:r>
              <a:rPr lang="en-US" sz="3600" b="1" dirty="0" err="1">
                <a:solidFill>
                  <a:srgbClr val="941100"/>
                </a:solidFill>
              </a:rPr>
              <a:t>Viável</a:t>
            </a:r>
            <a:endParaRPr lang="en-US" sz="3600" b="1" dirty="0">
              <a:solidFill>
                <a:srgbClr val="941100"/>
              </a:solidFill>
            </a:endParaRPr>
          </a:p>
        </p:txBody>
      </p:sp>
      <p:sp>
        <p:nvSpPr>
          <p:cNvPr id="21" name="PlaceHolder 1">
            <a:extLst>
              <a:ext uri="{FF2B5EF4-FFF2-40B4-BE49-F238E27FC236}">
                <a16:creationId xmlns:a16="http://schemas.microsoft.com/office/drawing/2014/main" id="{112E57C3-821D-6C45-7A1C-719A1A29AC8C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Follow-up – RM reavaliação </a:t>
            </a:r>
          </a:p>
          <a:p>
            <a:pPr defTabSz="914400">
              <a:lnSpc>
                <a:spcPct val="90000"/>
              </a:lnSpc>
            </a:pPr>
            <a:r>
              <a:rPr lang="pt-PT" sz="32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(após 1 mês)</a:t>
            </a:r>
          </a:p>
        </p:txBody>
      </p: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DCB74155-9793-7F56-04C0-708D8F1CF989}"/>
              </a:ext>
            </a:extLst>
          </p:cNvPr>
          <p:cNvGrpSpPr/>
          <p:nvPr/>
        </p:nvGrpSpPr>
        <p:grpSpPr>
          <a:xfrm>
            <a:off x="-1" y="1856184"/>
            <a:ext cx="12161580" cy="3145632"/>
            <a:chOff x="-1" y="2087319"/>
            <a:chExt cx="12161580" cy="3145632"/>
          </a:xfrm>
        </p:grpSpPr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7650EEF4-D45A-DCB5-0A7D-4E271BB78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73890" y="2099949"/>
              <a:ext cx="4048314" cy="3128976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7EC2770-2B67-8570-ED84-C65B84FFB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2203" y="2103974"/>
              <a:ext cx="4139376" cy="3128977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11A9849A-4155-2B96-4449-24BDE2DC2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904"/>
            <a:stretch/>
          </p:blipFill>
          <p:spPr>
            <a:xfrm>
              <a:off x="0" y="2103974"/>
              <a:ext cx="4048314" cy="3124951"/>
            </a:xfrm>
            <a:prstGeom prst="rect">
              <a:avLst/>
            </a:prstGeom>
          </p:spPr>
        </p:pic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399E3A61-EA82-D8C0-D0ED-B023E0748397}"/>
                </a:ext>
              </a:extLst>
            </p:cNvPr>
            <p:cNvSpPr txBox="1"/>
            <p:nvPr/>
          </p:nvSpPr>
          <p:spPr>
            <a:xfrm>
              <a:off x="-1" y="2087319"/>
              <a:ext cx="729553" cy="338554"/>
            </a:xfrm>
            <a:prstGeom prst="rect">
              <a:avLst/>
            </a:prstGeom>
            <a:solidFill>
              <a:schemeClr val="bg2">
                <a:lumMod val="90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kern="0" spc="-1" dirty="0">
                  <a:ln>
                    <a:solidFill>
                      <a:srgbClr val="000000"/>
                    </a:solidFill>
                  </a:ln>
                  <a:latin typeface="Grandview"/>
                </a:rPr>
                <a:t>T1 FS</a:t>
              </a:r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AF826E4A-BB97-5E2D-3FC0-122D3856FFAF}"/>
                </a:ext>
              </a:extLst>
            </p:cNvPr>
            <p:cNvSpPr txBox="1"/>
            <p:nvPr/>
          </p:nvSpPr>
          <p:spPr>
            <a:xfrm>
              <a:off x="4048314" y="2103974"/>
              <a:ext cx="1525254" cy="338554"/>
            </a:xfrm>
            <a:prstGeom prst="rect">
              <a:avLst/>
            </a:prstGeom>
            <a:solidFill>
              <a:schemeClr val="bg2">
                <a:lumMod val="90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600" kern="0" spc="-1" dirty="0">
                  <a:ln>
                    <a:solidFill>
                      <a:srgbClr val="000000"/>
                    </a:solidFill>
                  </a:ln>
                  <a:latin typeface="Grandview"/>
                </a:rPr>
                <a:t>Subtração 20s</a:t>
              </a:r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C3BE1F99-48BD-ADDA-1927-95D4DD075786}"/>
                </a:ext>
              </a:extLst>
            </p:cNvPr>
            <p:cNvSpPr txBox="1"/>
            <p:nvPr/>
          </p:nvSpPr>
          <p:spPr>
            <a:xfrm>
              <a:off x="8026065" y="2126745"/>
              <a:ext cx="1525254" cy="338554"/>
            </a:xfrm>
            <a:prstGeom prst="rect">
              <a:avLst/>
            </a:prstGeom>
            <a:solidFill>
              <a:schemeClr val="bg2">
                <a:lumMod val="90000"/>
                <a:alpha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pt-PT" sz="1600" kern="0" spc="-1" dirty="0">
                  <a:ln>
                    <a:solidFill>
                      <a:srgbClr val="000000"/>
                    </a:solidFill>
                  </a:ln>
                  <a:latin typeface="Grandview"/>
                </a:rPr>
                <a:t>Subtração 90s</a:t>
              </a:r>
            </a:p>
          </p:txBody>
        </p:sp>
        <p:cxnSp>
          <p:nvCxnSpPr>
            <p:cNvPr id="32" name="Conexão Reta Unidirecional 31">
              <a:extLst>
                <a:ext uri="{FF2B5EF4-FFF2-40B4-BE49-F238E27FC236}">
                  <a16:creationId xmlns:a16="http://schemas.microsoft.com/office/drawing/2014/main" id="{B3FCA343-AFC3-2BB2-8187-2FE5D16BAF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4401350"/>
              <a:ext cx="167248" cy="64197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D914409E-46F3-C783-5D82-F7386C31FEB9}"/>
              </a:ext>
            </a:extLst>
          </p:cNvPr>
          <p:cNvSpPr/>
          <p:nvPr/>
        </p:nvSpPr>
        <p:spPr>
          <a:xfrm>
            <a:off x="7315200" y="1325160"/>
            <a:ext cx="48768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042C5A2-7CDA-4EAE-AFBE-8E7BC4725A14}" type="slidenum">
              <a:rPr/>
              <a:pPr/>
              <a:t>11</a:t>
            </a:fld>
            <a:endParaRPr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245F29FA-5B25-FB53-A54B-566F56E9CE0D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Discussão</a:t>
            </a:r>
            <a:endParaRPr lang="pt-PT" sz="3200" kern="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14B47ED-0029-3F12-C418-CC3B95814418}"/>
              </a:ext>
            </a:extLst>
          </p:cNvPr>
          <p:cNvSpPr txBox="1">
            <a:spLocks/>
          </p:cNvSpPr>
          <p:nvPr/>
        </p:nvSpPr>
        <p:spPr>
          <a:xfrm>
            <a:off x="381000" y="1325160"/>
            <a:ext cx="11201400" cy="80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Frequentemente as lesões hepáticas candidatas a terapêuticas locais (ablação) não são visíveis por ecografia o que prejudica a sua abordagem guiada por esta técnica de imagem – necessário guiar por TC com uso de radiação ionizante e frequentemente com “abordagens” mais difíceis comparativamente à abordagem por ecografia (necessidade de atravessar pulmão, ... ) 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  <a:sym typeface="Wingdings" pitchFamily="2" charset="2"/>
              </a:rPr>
              <a:t> sobretudo em lesões hepáticas em segmentos craniais (VII/VIII) tal como documentado no caso clínico apresentado;</a:t>
            </a:r>
          </a:p>
          <a:p>
            <a:pPr algn="just" defTabSz="914400">
              <a:lnSpc>
                <a:spcPct val="150000"/>
              </a:lnSpc>
            </a:pPr>
            <a:endParaRPr lang="pt-PT" sz="1600" kern="0" spc="-1" dirty="0">
              <a:ln>
                <a:solidFill>
                  <a:srgbClr val="000000"/>
                </a:solidFill>
              </a:ln>
              <a:latin typeface="Grandview"/>
              <a:sym typeface="Wingdings" pitchFamily="2" charset="2"/>
            </a:endParaRPr>
          </a:p>
          <a:p>
            <a:pPr algn="just" defTabSz="914400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  <a:sym typeface="Wingdings" pitchFamily="2" charset="2"/>
              </a:rPr>
              <a:t>A técnica de fusão TC/Eco representa assim uma via de “ultrapassar” esta limitação, tornando as lesões hepáticas “visíveis” de forma indireta na ecografia e permitindo a sua abordagem para terapêuticas locais.</a:t>
            </a:r>
          </a:p>
          <a:p>
            <a:pPr marL="285750" indent="-28575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600" kern="0" spc="-1" dirty="0">
              <a:ln>
                <a:solidFill>
                  <a:srgbClr val="000000"/>
                </a:solidFill>
              </a:ln>
              <a:latin typeface="Grandview"/>
              <a:sym typeface="Wingdings" pitchFamily="2" charset="2"/>
            </a:endParaRPr>
          </a:p>
          <a:p>
            <a:pPr algn="just" defTabSz="914400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  <a:sym typeface="Wingdings" pitchFamily="2" charset="2"/>
              </a:rPr>
              <a:t>Após ultrapassagem da curva de aprendizagem inerente a qualquer técnica/procedimento a  fusão revela-se um método eficaz e com inúmeras vantagens face à abordagem por TC.</a:t>
            </a:r>
          </a:p>
          <a:p>
            <a:pPr algn="just" defTabSz="914400">
              <a:lnSpc>
                <a:spcPct val="150000"/>
              </a:lnSpc>
            </a:pPr>
            <a:endParaRPr lang="pt-PT" sz="1600" kern="0" spc="-1" dirty="0">
              <a:ln>
                <a:solidFill>
                  <a:srgbClr val="000000"/>
                </a:solidFill>
              </a:ln>
              <a:latin typeface="Grandview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583351D-C53D-470B-9B3A-A9694FEE2498}" type="slidenum">
              <a:rPr/>
              <a:pPr/>
              <a:t>12</a:t>
            </a:fld>
            <a:endParaRPr/>
          </a:p>
        </p:txBody>
      </p:sp>
      <p:sp>
        <p:nvSpPr>
          <p:cNvPr id="3" name="PlaceHolder 1">
            <a:extLst>
              <a:ext uri="{FF2B5EF4-FFF2-40B4-BE49-F238E27FC236}">
                <a16:creationId xmlns:a16="http://schemas.microsoft.com/office/drawing/2014/main" id="{A15A5C45-82DD-C29C-0F9E-B295B9D72971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Take </a:t>
            </a: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home</a:t>
            </a: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 </a:t>
            </a: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messages</a:t>
            </a:r>
            <a:endParaRPr lang="pt-PT" sz="3200" kern="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  <p:sp>
        <p:nvSpPr>
          <p:cNvPr id="5" name="PlaceHolder 2">
            <a:extLst>
              <a:ext uri="{FF2B5EF4-FFF2-40B4-BE49-F238E27FC236}">
                <a16:creationId xmlns:a16="http://schemas.microsoft.com/office/drawing/2014/main" id="{6FBE8028-7D3C-2BD1-22FA-DD23E649D1E3}"/>
              </a:ext>
            </a:extLst>
          </p:cNvPr>
          <p:cNvSpPr txBox="1">
            <a:spLocks/>
          </p:cNvSpPr>
          <p:nvPr/>
        </p:nvSpPr>
        <p:spPr>
          <a:xfrm>
            <a:off x="381000" y="1325160"/>
            <a:ext cx="7620000" cy="301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A técnica de fusão TC/Ecografia pode ser uma técnica útil e eficaz em doentes selecionados candidatos a procedimentos de </a:t>
            </a:r>
            <a:r>
              <a:rPr lang="pt-PT" sz="1600" kern="0" spc="-1" dirty="0" err="1">
                <a:ln>
                  <a:solidFill>
                    <a:srgbClr val="000000"/>
                  </a:solidFill>
                </a:ln>
                <a:latin typeface="Grandview"/>
              </a:rPr>
              <a:t>termoablação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 e com lesões não visíveis por ecografia.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PT" sz="1600" kern="0" spc="-1" dirty="0">
              <a:ln>
                <a:solidFill>
                  <a:srgbClr val="000000"/>
                </a:solidFill>
              </a:ln>
              <a:latin typeface="Grandview"/>
            </a:endParaRPr>
          </a:p>
          <a:p>
            <a:pPr algn="just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Neste caso apresentado, o uso de fusão não reduziu o sucesso do procedimento, sendo um LR-TR não viável em RM de reavaliação 1 mês após o procedimento.</a:t>
            </a:r>
          </a:p>
          <a:p>
            <a:pPr algn="just" defTabSz="914400">
              <a:lnSpc>
                <a:spcPct val="150000"/>
              </a:lnSpc>
            </a:pPr>
            <a:endParaRPr lang="pt-PT" sz="1600" kern="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1928880" y="1825560"/>
            <a:ext cx="65631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marL="181080" indent="0" algn="just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t-PT" sz="1700" b="1" strike="noStrike" spc="-1">
                <a:solidFill>
                  <a:srgbClr val="000000"/>
                </a:solidFill>
                <a:latin typeface="Grandview"/>
              </a:rPr>
              <a:t>Os autores confirmam que o caso não foi publicado previamente e que foi obtido consentimento informado.</a:t>
            </a:r>
            <a:endParaRPr lang="pt-PT" sz="17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t-PT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041087-4178-4224-837E-34B313556399}" type="slidenum">
              <a:rPr/>
              <a:pPr/>
              <a:t>13</a:t>
            </a:fld>
            <a:endParaRPr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7241F842-6160-FD48-1BC7-B82463F4A2AB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Disclosures</a:t>
            </a:r>
            <a:endParaRPr lang="pt-PT" sz="360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03512" y="1484784"/>
            <a:ext cx="7973888" cy="1735388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PT" sz="48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Termoablação hepática de </a:t>
            </a:r>
            <a:r>
              <a:rPr lang="pt-PT" sz="4800" b="0" strike="noStrike" spc="-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hepatocarcinoma</a:t>
            </a:r>
            <a:r>
              <a:rPr lang="pt-PT" sz="4800" b="0" strike="noStrike" spc="-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highlight>
                  <a:srgbClr val="000000"/>
                </a:highlight>
                <a:latin typeface="Grandview"/>
              </a:rPr>
              <a:t> por fusão TC/eco </a:t>
            </a:r>
            <a:endParaRPr lang="pt-PT" sz="4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dt" idx="10"/>
          </p:nvPr>
        </p:nvSpPr>
        <p:spPr>
          <a:xfrm>
            <a:off x="9941532" y="6525344"/>
            <a:ext cx="2219040" cy="427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>
            <a:lvl1pPr indent="0">
              <a:lnSpc>
                <a:spcPct val="100000"/>
              </a:lnSpc>
              <a:spcAft>
                <a:spcPts val="601"/>
              </a:spcAft>
              <a:buNone/>
              <a:defRPr lang="pt-PT" sz="1400" b="0" strike="noStrike" spc="-1">
                <a:solidFill>
                  <a:srgbClr val="000000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spcAft>
                <a:spcPts val="601"/>
              </a:spcAft>
              <a:buNone/>
            </a:pPr>
            <a:r>
              <a:rPr lang="pt-PT" sz="1400" b="0" strike="noStrike" spc="-1" dirty="0">
                <a:solidFill>
                  <a:srgbClr val="000000"/>
                </a:solidFill>
                <a:latin typeface="Calibri"/>
              </a:rPr>
              <a:t>submetido a __ / __ / 2023</a:t>
            </a:r>
            <a:endParaRPr lang="pt-PT" sz="1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41BD62-DD37-72D9-E427-A11E1A03D099}"/>
              </a:ext>
            </a:extLst>
          </p:cNvPr>
          <p:cNvSpPr txBox="1"/>
          <p:nvPr/>
        </p:nvSpPr>
        <p:spPr>
          <a:xfrm>
            <a:off x="1703512" y="3657600"/>
            <a:ext cx="8010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>
                <a:latin typeface="Grandview" panose="020B0502040204020203" pitchFamily="34" charset="0"/>
              </a:rPr>
              <a:t>Carlos Senra</a:t>
            </a:r>
            <a:r>
              <a:rPr lang="pt-PT" sz="2400" b="1" baseline="30000" dirty="0">
                <a:latin typeface="Grandview" panose="020B0502040204020203" pitchFamily="34" charset="0"/>
              </a:rPr>
              <a:t>1</a:t>
            </a:r>
            <a:r>
              <a:rPr lang="pt-PT" sz="2400" b="1" dirty="0">
                <a:latin typeface="Grandview" panose="020B0502040204020203" pitchFamily="34" charset="0"/>
              </a:rPr>
              <a:t>; Diogo Rocha</a:t>
            </a:r>
            <a:r>
              <a:rPr lang="pt-PT" sz="2400" b="1" baseline="30000" dirty="0">
                <a:latin typeface="Grandview" panose="020B0502040204020203" pitchFamily="34" charset="0"/>
              </a:rPr>
              <a:t>1</a:t>
            </a:r>
            <a:r>
              <a:rPr lang="pt-PT" sz="2400" b="1" dirty="0">
                <a:latin typeface="Grandview" panose="020B0502040204020203" pitchFamily="34" charset="0"/>
              </a:rPr>
              <a:t>; Tiago Pereira </a:t>
            </a:r>
            <a:r>
              <a:rPr lang="pt-PT" sz="2400" b="1" baseline="30000" dirty="0">
                <a:latin typeface="Grandview" panose="020B0502040204020203" pitchFamily="34" charset="0"/>
              </a:rPr>
              <a:t>1,2</a:t>
            </a:r>
            <a:r>
              <a:rPr lang="pt-PT" sz="2400" b="1" dirty="0">
                <a:latin typeface="Grandview" panose="020B0502040204020203" pitchFamily="34" charset="0"/>
              </a:rPr>
              <a:t>; Pedro Sousa</a:t>
            </a:r>
            <a:r>
              <a:rPr lang="pt-PT" sz="2400" b="1" baseline="30000" dirty="0">
                <a:latin typeface="Grandview" panose="020B0502040204020203" pitchFamily="34" charset="0"/>
              </a:rPr>
              <a:t>1</a:t>
            </a:r>
            <a:endParaRPr lang="pt-PT" baseline="30000" dirty="0">
              <a:latin typeface="Grandview" panose="020B0502040204020203" pitchFamily="34" charset="0"/>
            </a:endParaRPr>
          </a:p>
          <a:p>
            <a:pPr algn="ctr"/>
            <a:endParaRPr lang="pt-PT" dirty="0">
              <a:solidFill>
                <a:schemeClr val="bg2">
                  <a:lumMod val="75000"/>
                </a:schemeClr>
              </a:solidFill>
              <a:latin typeface="Grandview" panose="020B0502040204020203" pitchFamily="34" charset="0"/>
            </a:endParaRPr>
          </a:p>
          <a:p>
            <a:pPr algn="ctr"/>
            <a:r>
              <a:rPr lang="pt-PT" dirty="0">
                <a:solidFill>
                  <a:schemeClr val="bg2">
                    <a:lumMod val="75000"/>
                  </a:schemeClr>
                </a:solidFill>
                <a:latin typeface="Grandview" panose="020B0502040204020203" pitchFamily="34" charset="0"/>
              </a:rPr>
              <a:t>1 - CHVNG/E; 2 - Trofa Saúde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BD92912-B196-944E-9E37-7406B0E1A6B5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10972800" cy="161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0">
                  <a:extLst>
                    <a:ext uri="{9D8B030D-6E8A-4147-A177-3AD203B41FA5}">
                      <a16:colId xmlns:a16="http://schemas.microsoft.com/office/drawing/2014/main" val="1009390250"/>
                    </a:ext>
                  </a:extLst>
                </a:gridCol>
              </a:tblGrid>
              <a:tr h="161523">
                <a:tc>
                  <a:txBody>
                    <a:bodyPr/>
                    <a:lstStyle/>
                    <a:p>
                      <a:pPr algn="l" fontAlgn="b"/>
                      <a:r>
                        <a:rPr lang="pt-PT" sz="900" u="none" strike="noStrike" dirty="0">
                          <a:effectLst/>
                        </a:rPr>
                        <a:t>&lt;u&gt;Carlos Senra&lt;/u&gt; (Portugal)1; Diogo Rocha (Portugal)1; Tiago Pereira (Portugal)1,2; Pedro Sousa (Portugal)1</a:t>
                      </a:r>
                      <a:endParaRPr lang="pt-P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6" marR="8076" marT="8076" marB="0" anchor="b"/>
                </a:tc>
                <a:extLst>
                  <a:ext uri="{0D108BD9-81ED-4DB2-BD59-A6C34878D82A}">
                    <a16:rowId xmlns:a16="http://schemas.microsoft.com/office/drawing/2014/main" val="1325811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92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História Clínica</a:t>
            </a: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381000" y="1325160"/>
            <a:ext cx="7315200" cy="3127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PT" sz="1600" spc="-1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Homem de 63 anos com cirrose hepática e antecedentes de 3 hepatocarcinomas hepáticos tratados por </a:t>
            </a:r>
            <a:r>
              <a:rPr lang="pt-PT" sz="1600" spc="-1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termoablação</a:t>
            </a:r>
            <a:r>
              <a:rPr lang="pt-PT" sz="1600" spc="-1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 entre 2018 e 2020, sem evidência de recidiva nos sucessivos exames de follow-up.</a:t>
            </a:r>
          </a:p>
          <a:p>
            <a:pPr algn="just">
              <a:lnSpc>
                <a:spcPct val="150000"/>
              </a:lnSpc>
            </a:pPr>
            <a:endParaRPr lang="pt-PT" sz="1600" spc="-1" dirty="0">
              <a:ln>
                <a:solidFill>
                  <a:srgbClr val="000000"/>
                </a:solidFill>
              </a:ln>
              <a:solidFill>
                <a:schemeClr val="tx1"/>
              </a:solidFill>
              <a:latin typeface="Grandview"/>
            </a:endParaRPr>
          </a:p>
          <a:p>
            <a:pPr algn="just">
              <a:lnSpc>
                <a:spcPct val="150000"/>
              </a:lnSpc>
            </a:pPr>
            <a:r>
              <a:rPr lang="pt-PT" sz="1600" spc="-1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Em TC de rotina de Dezembro de 2020 é observada ”de novo” uma lesão </a:t>
            </a:r>
            <a:r>
              <a:rPr lang="pt-PT" sz="1600" spc="-1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hipervascular</a:t>
            </a:r>
            <a:r>
              <a:rPr lang="pt-PT" sz="1600" spc="-1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  com 32mm no plano cranial do segmento VII adjacente a loca de ablação prévia, com discreto </a:t>
            </a:r>
            <a:r>
              <a:rPr lang="pt-PT" sz="1600" spc="-1" dirty="0" err="1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wash</a:t>
            </a:r>
            <a:r>
              <a:rPr lang="pt-PT" sz="1600" spc="-1" dirty="0">
                <a:ln>
                  <a:solidFill>
                    <a:srgbClr val="000000"/>
                  </a:solidFill>
                </a:ln>
                <a:solidFill>
                  <a:schemeClr val="tx1"/>
                </a:solidFill>
                <a:latin typeface="Grandview"/>
              </a:rPr>
              <a:t>-out compatível com hepatocarcinoma (LI-RADS 5).</a:t>
            </a: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t-PT" sz="160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39B3A49-39DC-4BEA-BC63-D26CD4B6DF88}" type="slidenum">
              <a:rPr/>
              <a:pPr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42663F4-1ECB-497B-9EB4-F3E23550C156}" type="slidenum">
              <a:rPr/>
              <a:pPr/>
              <a:t>4</a:t>
            </a:fld>
            <a:endParaRPr/>
          </a:p>
        </p:txBody>
      </p:sp>
      <p:sp>
        <p:nvSpPr>
          <p:cNvPr id="2" name="Seta Curvada à Direita 1">
            <a:extLst>
              <a:ext uri="{FF2B5EF4-FFF2-40B4-BE49-F238E27FC236}">
                <a16:creationId xmlns:a16="http://schemas.microsoft.com/office/drawing/2014/main" id="{2326978E-B2D2-126E-628F-CAC3D4F4A329}"/>
              </a:ext>
            </a:extLst>
          </p:cNvPr>
          <p:cNvSpPr/>
          <p:nvPr/>
        </p:nvSpPr>
        <p:spPr>
          <a:xfrm rot="20103942">
            <a:off x="815595" y="2291934"/>
            <a:ext cx="646495" cy="1481683"/>
          </a:xfrm>
          <a:prstGeom prst="curved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A0D9890-EE53-453C-17C2-FC44E4B662A6}"/>
              </a:ext>
            </a:extLst>
          </p:cNvPr>
          <p:cNvSpPr txBox="1">
            <a:spLocks/>
          </p:cNvSpPr>
          <p:nvPr/>
        </p:nvSpPr>
        <p:spPr>
          <a:xfrm>
            <a:off x="1828800" y="3108274"/>
            <a:ext cx="5867400" cy="1616127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 w="0">
            <a:noFill/>
          </a:ln>
        </p:spPr>
        <p:txBody>
          <a:bodyPr anchor="t">
            <a:noAutofit/>
          </a:bodyPr>
          <a:lstStyle/>
          <a:p>
            <a:pPr algn="just" defTabSz="914400">
              <a:lnSpc>
                <a:spcPct val="150000"/>
              </a:lnSpc>
              <a:spcBef>
                <a:spcPts val="1417"/>
              </a:spcBef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No dia da realização do procedimento verificou-se que a lesão não era visível por ecografia, impedindo a realização do procedimento, pelo que se optou por realizar a </a:t>
            </a:r>
            <a:r>
              <a:rPr lang="pt-PT" sz="1600" u="sng" kern="0" spc="-1" dirty="0">
                <a:ln>
                  <a:solidFill>
                    <a:srgbClr val="000000"/>
                  </a:solidFill>
                </a:ln>
                <a:latin typeface="Grandview"/>
              </a:rPr>
              <a:t>ablação por Fusão TC/Ecografia.</a:t>
            </a: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5B5DD498-1AB4-076C-5B13-142821CF4627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Plano Terapêutico</a:t>
            </a: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763C4404-F42F-7D96-F361-B0BBEB64CE32}"/>
              </a:ext>
            </a:extLst>
          </p:cNvPr>
          <p:cNvSpPr txBox="1">
            <a:spLocks/>
          </p:cNvSpPr>
          <p:nvPr/>
        </p:nvSpPr>
        <p:spPr>
          <a:xfrm>
            <a:off x="381000" y="1325160"/>
            <a:ext cx="7315200" cy="808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Em consulta de grupo </a:t>
            </a:r>
            <a:r>
              <a:rPr lang="pt-PT" sz="1600" kern="0" spc="-1" dirty="0" err="1">
                <a:ln>
                  <a:solidFill>
                    <a:srgbClr val="000000"/>
                  </a:solidFill>
                </a:ln>
                <a:latin typeface="Grandview"/>
              </a:rPr>
              <a:t>muldisciplinar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 de patologia </a:t>
            </a:r>
            <a:r>
              <a:rPr lang="pt-PT" sz="1600" kern="0" spc="-1" dirty="0" err="1">
                <a:ln>
                  <a:solidFill>
                    <a:srgbClr val="000000"/>
                  </a:solidFill>
                </a:ln>
                <a:latin typeface="Grandview"/>
              </a:rPr>
              <a:t>hepato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-</a:t>
            </a:r>
            <a:r>
              <a:rPr lang="pt-PT" sz="1600" kern="0" spc="-1" dirty="0" err="1">
                <a:ln>
                  <a:solidFill>
                    <a:srgbClr val="000000"/>
                  </a:solidFill>
                </a:ln>
                <a:latin typeface="Grandview"/>
              </a:rPr>
              <a:t>bilio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-pancreático decide-se </a:t>
            </a:r>
            <a:r>
              <a:rPr lang="pt-PT" sz="1600" u="sng" kern="0" spc="-1" dirty="0">
                <a:ln>
                  <a:solidFill>
                    <a:srgbClr val="000000"/>
                  </a:solidFill>
                </a:ln>
                <a:latin typeface="Grandview"/>
              </a:rPr>
              <a:t>tratamento por </a:t>
            </a:r>
            <a:r>
              <a:rPr lang="pt-PT" sz="1600" u="sng" kern="0" spc="-1" dirty="0" err="1">
                <a:ln>
                  <a:solidFill>
                    <a:srgbClr val="000000"/>
                  </a:solidFill>
                </a:ln>
                <a:latin typeface="Grandview"/>
              </a:rPr>
              <a:t>termoablação</a:t>
            </a:r>
            <a:r>
              <a:rPr lang="pt-PT" sz="1600" u="sng" kern="0" spc="-1" dirty="0">
                <a:ln>
                  <a:solidFill>
                    <a:srgbClr val="000000"/>
                  </a:solidFill>
                </a:ln>
                <a:latin typeface="Grandview"/>
              </a:rPr>
              <a:t> percutânea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.</a:t>
            </a:r>
          </a:p>
          <a:p>
            <a:pPr algn="just" defTabSz="914400">
              <a:lnSpc>
                <a:spcPct val="150000"/>
              </a:lnSpc>
            </a:pPr>
            <a:endParaRPr lang="pt-PT" sz="1600" kern="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D67F1-BDCE-4387-855F-057A09FCEC84}" type="slidenum">
              <a:rPr/>
              <a:pPr/>
              <a:t>5</a:t>
            </a:fld>
            <a:endParaRPr/>
          </a:p>
        </p:txBody>
      </p:sp>
      <p:sp>
        <p:nvSpPr>
          <p:cNvPr id="10" name="PlaceHolder 1">
            <a:extLst>
              <a:ext uri="{FF2B5EF4-FFF2-40B4-BE49-F238E27FC236}">
                <a16:creationId xmlns:a16="http://schemas.microsoft.com/office/drawing/2014/main" id="{0A85C9E3-98A6-9809-2482-DE74AF860E00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Resultados obtidos </a:t>
            </a:r>
          </a:p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– Imagem pré-procedimento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60FB4C8A-00A8-1579-4382-80F2C63DED66}"/>
              </a:ext>
            </a:extLst>
          </p:cNvPr>
          <p:cNvSpPr/>
          <p:nvPr/>
        </p:nvSpPr>
        <p:spPr>
          <a:xfrm>
            <a:off x="7315200" y="1325160"/>
            <a:ext cx="48768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EB3EEA76-C01A-DF16-F3CA-D10ABB8AF605}"/>
              </a:ext>
            </a:extLst>
          </p:cNvPr>
          <p:cNvGrpSpPr/>
          <p:nvPr/>
        </p:nvGrpSpPr>
        <p:grpSpPr>
          <a:xfrm>
            <a:off x="1491119" y="1981200"/>
            <a:ext cx="9209762" cy="3313090"/>
            <a:chOff x="1262519" y="1981200"/>
            <a:chExt cx="9209762" cy="3313090"/>
          </a:xfrm>
        </p:grpSpPr>
        <p:pic>
          <p:nvPicPr>
            <p:cNvPr id="37" name="Imagem 36">
              <a:extLst>
                <a:ext uri="{FF2B5EF4-FFF2-40B4-BE49-F238E27FC236}">
                  <a16:creationId xmlns:a16="http://schemas.microsoft.com/office/drawing/2014/main" id="{4136FB6F-DDA9-C468-083D-C801B1017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48423"/>
            <a:stretch/>
          </p:blipFill>
          <p:spPr>
            <a:xfrm>
              <a:off x="1262519" y="1981200"/>
              <a:ext cx="4985881" cy="3313090"/>
            </a:xfrm>
            <a:prstGeom prst="rect">
              <a:avLst/>
            </a:prstGeom>
          </p:spPr>
        </p:pic>
        <p:pic>
          <p:nvPicPr>
            <p:cNvPr id="39" name="Imagem 38">
              <a:extLst>
                <a:ext uri="{FF2B5EF4-FFF2-40B4-BE49-F238E27FC236}">
                  <a16:creationId xmlns:a16="http://schemas.microsoft.com/office/drawing/2014/main" id="{3F9E7154-2BE2-2B95-F665-434FF09EA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7094"/>
            <a:stretch/>
          </p:blipFill>
          <p:spPr>
            <a:xfrm>
              <a:off x="6324600" y="1981200"/>
              <a:ext cx="4147681" cy="33130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D67F1-BDCE-4387-855F-057A09FCEC84}" type="slidenum">
              <a:rPr/>
              <a:pPr/>
              <a:t>6</a:t>
            </a:fld>
            <a:endParaRPr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87B6ED5-0CFB-B9DD-65F6-F91B16D80270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Resultados obtidos </a:t>
            </a:r>
          </a:p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– </a:t>
            </a: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Termoablação</a:t>
            </a: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 por fusão </a:t>
            </a:r>
            <a:endParaRPr lang="pt-PT" sz="3600" kern="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1A9E023-4ED7-E8D6-A24D-F69C6B0547D5}"/>
              </a:ext>
            </a:extLst>
          </p:cNvPr>
          <p:cNvSpPr/>
          <p:nvPr/>
        </p:nvSpPr>
        <p:spPr>
          <a:xfrm>
            <a:off x="5562600" y="1325160"/>
            <a:ext cx="66294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90546509-33A0-CB2A-C8E9-075C0305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550670"/>
            <a:ext cx="7772400" cy="3756660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1AE8477E-12AE-85F5-3192-684BE8736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729722"/>
              </p:ext>
            </p:extLst>
          </p:nvPr>
        </p:nvGraphicFramePr>
        <p:xfrm>
          <a:off x="73572" y="5002925"/>
          <a:ext cx="12044856" cy="162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48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B01D3503-E7CE-D091-27C1-7C484A98F76C}"/>
              </a:ext>
            </a:extLst>
          </p:cNvPr>
          <p:cNvSpPr/>
          <p:nvPr/>
        </p:nvSpPr>
        <p:spPr>
          <a:xfrm>
            <a:off x="5562600" y="1325160"/>
            <a:ext cx="66294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D67F1-BDCE-4387-855F-057A09FCEC84}" type="slidenum">
              <a:rPr/>
              <a:pPr/>
              <a:t>7</a:t>
            </a:fld>
            <a:endParaRPr/>
          </a:p>
        </p:txBody>
      </p:sp>
      <p:sp>
        <p:nvSpPr>
          <p:cNvPr id="2" name="PlaceHolder 1">
            <a:extLst>
              <a:ext uri="{FF2B5EF4-FFF2-40B4-BE49-F238E27FC236}">
                <a16:creationId xmlns:a16="http://schemas.microsoft.com/office/drawing/2014/main" id="{A87B6ED5-0CFB-B9DD-65F6-F91B16D80270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Resultados obtidos </a:t>
            </a:r>
          </a:p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– </a:t>
            </a: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Termoablação</a:t>
            </a: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 por fusão </a:t>
            </a:r>
            <a:endParaRPr lang="pt-PT" sz="3600" kern="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  <p:pic>
        <p:nvPicPr>
          <p:cNvPr id="19" name="Gráfico 18">
            <a:extLst>
              <a:ext uri="{FF2B5EF4-FFF2-40B4-BE49-F238E27FC236}">
                <a16:creationId xmlns:a16="http://schemas.microsoft.com/office/drawing/2014/main" id="{90546509-33A0-CB2A-C8E9-075C03054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09800" y="1550670"/>
            <a:ext cx="7772400" cy="3756660"/>
          </a:xfrm>
          <a:prstGeom prst="rect">
            <a:avLst/>
          </a:prstGeom>
        </p:spPr>
      </p:pic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1AE8477E-12AE-85F5-3192-684BE87360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732315"/>
              </p:ext>
            </p:extLst>
          </p:nvPr>
        </p:nvGraphicFramePr>
        <p:xfrm>
          <a:off x="73572" y="5002925"/>
          <a:ext cx="12044856" cy="1629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2BB9B420-46A8-5A05-4FD6-1D46205EF332}"/>
              </a:ext>
            </a:extLst>
          </p:cNvPr>
          <p:cNvSpPr/>
          <p:nvPr/>
        </p:nvSpPr>
        <p:spPr>
          <a:xfrm>
            <a:off x="0" y="1325160"/>
            <a:ext cx="12192000" cy="553284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827BDF-D38F-619E-0D59-84EA10EFD67B}"/>
              </a:ext>
            </a:extLst>
          </p:cNvPr>
          <p:cNvSpPr txBox="1"/>
          <p:nvPr/>
        </p:nvSpPr>
        <p:spPr>
          <a:xfrm>
            <a:off x="733097" y="2850943"/>
            <a:ext cx="10725807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9411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pt-PT" sz="2000" b="1" kern="0" spc="-1" dirty="0">
                <a:ln/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Grandview"/>
              </a:rPr>
              <a:t>Com antena </a:t>
            </a:r>
            <a:r>
              <a:rPr lang="pt-PT" sz="2000" b="1" kern="0" spc="-1" dirty="0" err="1">
                <a:ln/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Grandview"/>
              </a:rPr>
              <a:t>Emprint</a:t>
            </a:r>
            <a:r>
              <a:rPr lang="pt-PT" sz="2000" b="1" kern="0" spc="-1" dirty="0">
                <a:ln/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Grandview"/>
              </a:rPr>
              <a:t> foi realizada ablação por micro-ondas (100w) durante 5min e 30s.</a:t>
            </a:r>
          </a:p>
        </p:txBody>
      </p:sp>
    </p:spTree>
    <p:extLst>
      <p:ext uri="{BB962C8B-B14F-4D97-AF65-F5344CB8AC3E}">
        <p14:creationId xmlns:p14="http://schemas.microsoft.com/office/powerpoint/2010/main" val="82774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B90332C-A252-CA72-1E0B-DEB88A41A083}"/>
              </a:ext>
            </a:extLst>
          </p:cNvPr>
          <p:cNvSpPr/>
          <p:nvPr/>
        </p:nvSpPr>
        <p:spPr>
          <a:xfrm>
            <a:off x="7315200" y="1325160"/>
            <a:ext cx="48768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D67F1-BDCE-4387-855F-057A09FCEC84}" type="slidenum">
              <a:rPr/>
              <a:pPr/>
              <a:t>8</a:t>
            </a:fld>
            <a:endParaRPr/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7B78655F-580D-BDA9-62C8-1BAAFB142189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Resultados obtidos </a:t>
            </a:r>
          </a:p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– </a:t>
            </a: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Termoablação</a:t>
            </a: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 por fusão </a:t>
            </a:r>
            <a:endParaRPr lang="pt-PT" sz="3600" kern="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CE863D53-D259-6ADE-E566-DFC2175D86A1}"/>
              </a:ext>
            </a:extLst>
          </p:cNvPr>
          <p:cNvSpPr txBox="1">
            <a:spLocks/>
          </p:cNvSpPr>
          <p:nvPr/>
        </p:nvSpPr>
        <p:spPr>
          <a:xfrm>
            <a:off x="552450" y="1325160"/>
            <a:ext cx="11087100" cy="80844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 w="0">
            <a:noFill/>
          </a:ln>
        </p:spPr>
        <p:txBody>
          <a:bodyPr anchor="t">
            <a:no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Imagem de fusão TC/Ecografia, com marcação da lesão alvo no TC (seta) e correspondência em tempo real na imagem de ecografia.</a:t>
            </a:r>
          </a:p>
          <a:p>
            <a:pPr algn="just" defTabSz="914400">
              <a:lnSpc>
                <a:spcPct val="150000"/>
              </a:lnSpc>
            </a:pPr>
            <a:endParaRPr lang="pt-PT" sz="1600" kern="0" spc="-1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4845577C-34BE-E6A9-6668-FBAFE0E3F466}"/>
              </a:ext>
            </a:extLst>
          </p:cNvPr>
          <p:cNvGrpSpPr/>
          <p:nvPr/>
        </p:nvGrpSpPr>
        <p:grpSpPr>
          <a:xfrm>
            <a:off x="2209800" y="2209800"/>
            <a:ext cx="7772400" cy="3970740"/>
            <a:chOff x="2209800" y="2209800"/>
            <a:chExt cx="7772400" cy="3970740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87ECFBB9-67EF-8347-4290-A66049304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09800" y="2209800"/>
              <a:ext cx="7772400" cy="3561598"/>
            </a:xfrm>
            <a:prstGeom prst="rect">
              <a:avLst/>
            </a:prstGeom>
          </p:spPr>
        </p:pic>
        <p:cxnSp>
          <p:nvCxnSpPr>
            <p:cNvPr id="5" name="Conexão Reta Unidirecional 4">
              <a:extLst>
                <a:ext uri="{FF2B5EF4-FFF2-40B4-BE49-F238E27FC236}">
                  <a16:creationId xmlns:a16="http://schemas.microsoft.com/office/drawing/2014/main" id="{F83C450F-6AD1-C3D1-4518-E379906C1B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6207" y="4885140"/>
              <a:ext cx="170793" cy="1295400"/>
            </a:xfrm>
            <a:prstGeom prst="straightConnector1">
              <a:avLst/>
            </a:prstGeom>
            <a:ln w="57150">
              <a:solidFill>
                <a:srgbClr val="C00000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127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C9871D2-930C-365A-DF55-148BB2A81067}"/>
              </a:ext>
            </a:extLst>
          </p:cNvPr>
          <p:cNvSpPr/>
          <p:nvPr/>
        </p:nvSpPr>
        <p:spPr>
          <a:xfrm>
            <a:off x="7315200" y="1325160"/>
            <a:ext cx="4876800" cy="553284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2D67F1-BDCE-4387-855F-057A09FCEC84}" type="slidenum">
              <a:rPr/>
              <a:pPr/>
              <a:t>9</a:t>
            </a:fld>
            <a:endParaRPr/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A09BF53C-357A-D17F-2C1B-CB5406F06ED1}"/>
              </a:ext>
            </a:extLst>
          </p:cNvPr>
          <p:cNvSpPr txBox="1">
            <a:spLocks/>
          </p:cNvSpPr>
          <p:nvPr/>
        </p:nvSpPr>
        <p:spPr>
          <a:xfrm>
            <a:off x="36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Resultados obtidos </a:t>
            </a:r>
          </a:p>
          <a:p>
            <a:pPr defTabSz="914400">
              <a:lnSpc>
                <a:spcPct val="90000"/>
              </a:lnSpc>
            </a:pPr>
            <a:r>
              <a:rPr lang="pt-PT" sz="3600" kern="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– </a:t>
            </a:r>
            <a:r>
              <a:rPr lang="pt-PT" sz="3600" spc="-1" dirty="0" err="1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Termoablação</a:t>
            </a:r>
            <a:r>
              <a:rPr lang="pt-PT" sz="3600" spc="-1" dirty="0">
                <a:ln>
                  <a:solidFill>
                    <a:srgbClr val="000000"/>
                  </a:solidFill>
                </a:ln>
                <a:solidFill>
                  <a:srgbClr val="C00000"/>
                </a:solidFill>
                <a:latin typeface="Grandview"/>
              </a:rPr>
              <a:t> por fusão </a:t>
            </a:r>
            <a:endParaRPr lang="pt-PT" sz="3600" kern="0" spc="-1" dirty="0">
              <a:ln>
                <a:solidFill>
                  <a:srgbClr val="000000"/>
                </a:solidFill>
              </a:ln>
              <a:solidFill>
                <a:srgbClr val="C00000"/>
              </a:solidFill>
              <a:latin typeface="Grandview"/>
            </a:endParaRPr>
          </a:p>
        </p:txBody>
      </p:sp>
      <p:sp>
        <p:nvSpPr>
          <p:cNvPr id="8" name="PlaceHolder 2">
            <a:extLst>
              <a:ext uri="{FF2B5EF4-FFF2-40B4-BE49-F238E27FC236}">
                <a16:creationId xmlns:a16="http://schemas.microsoft.com/office/drawing/2014/main" id="{C7DCB6A7-F59A-52EB-86EE-61ABBC44E13C}"/>
              </a:ext>
            </a:extLst>
          </p:cNvPr>
          <p:cNvSpPr txBox="1">
            <a:spLocks/>
          </p:cNvSpPr>
          <p:nvPr/>
        </p:nvSpPr>
        <p:spPr>
          <a:xfrm>
            <a:off x="552450" y="1325160"/>
            <a:ext cx="11087100" cy="503640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 w="0">
            <a:noFill/>
          </a:ln>
        </p:spPr>
        <p:txBody>
          <a:bodyPr anchor="t">
            <a:noAutofit/>
          </a:bodyPr>
          <a:lstStyle/>
          <a:p>
            <a:pPr algn="just" defTabSz="914400">
              <a:lnSpc>
                <a:spcPct val="150000"/>
              </a:lnSpc>
            </a:pP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Imagem de fusão TC/Ecografia no final do procedimento de </a:t>
            </a:r>
            <a:r>
              <a:rPr lang="pt-PT" sz="1600" kern="0" spc="-1" dirty="0" err="1">
                <a:ln>
                  <a:solidFill>
                    <a:srgbClr val="000000"/>
                  </a:solidFill>
                </a:ln>
                <a:latin typeface="Grandview"/>
              </a:rPr>
              <a:t>termoablação</a:t>
            </a:r>
            <a:r>
              <a:rPr lang="pt-PT" sz="1600" kern="0" spc="-1" dirty="0">
                <a:ln>
                  <a:solidFill>
                    <a:srgbClr val="000000"/>
                  </a:solidFill>
                </a:ln>
                <a:latin typeface="Grandview"/>
              </a:rPr>
              <a:t> por micro-ondas (após 5min e 30s).</a:t>
            </a:r>
          </a:p>
          <a:p>
            <a:pPr algn="just" defTabSz="914400">
              <a:lnSpc>
                <a:spcPct val="150000"/>
              </a:lnSpc>
            </a:pPr>
            <a:endParaRPr lang="pt-PT" sz="1600" kern="0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5A32687-0B12-5A6D-2DAF-5C93B6C47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199139"/>
            <a:ext cx="7772400" cy="35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9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693</Words>
  <Application>Microsoft Macintosh PowerPoint</Application>
  <PresentationFormat>Ecrã Panorâmico</PresentationFormat>
  <Paragraphs>64</Paragraphs>
  <Slides>13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DejaVu Sans</vt:lpstr>
      <vt:lpstr>Grandview</vt:lpstr>
      <vt:lpstr>Symbol</vt:lpstr>
      <vt:lpstr>Times New Roman</vt:lpstr>
      <vt:lpstr>Wingdings</vt:lpstr>
      <vt:lpstr>Tema do Office</vt:lpstr>
      <vt:lpstr>Tema do Office</vt:lpstr>
      <vt:lpstr>Apresentação do PowerPoint</vt:lpstr>
      <vt:lpstr>Termoablação hepática de hepatocarcinoma por fusão TC/eco </vt:lpstr>
      <vt:lpstr>História Clínica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ADICIONAR TÍTULO</dc:title>
  <dc:subject/>
  <dc:creator>Jaime Pamplona</dc:creator>
  <dc:description/>
  <cp:lastModifiedBy>Ana Isabel Ferreira</cp:lastModifiedBy>
  <cp:revision>14</cp:revision>
  <dcterms:created xsi:type="dcterms:W3CDTF">2023-05-09T09:44:47Z</dcterms:created>
  <dcterms:modified xsi:type="dcterms:W3CDTF">2024-01-14T22:28:17Z</dcterms:modified>
  <dc:language>pt-PT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Ecrã Panorâmico</vt:lpwstr>
  </property>
  <property fmtid="{D5CDD505-2E9C-101B-9397-08002B2CF9AE}" pid="3" name="Slides">
    <vt:i4>16</vt:i4>
  </property>
</Properties>
</file>