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8"/>
  </p:notesMasterIdLst>
  <p:sldIdLst>
    <p:sldId id="256" r:id="rId4"/>
    <p:sldId id="258" r:id="rId5"/>
    <p:sldId id="259" r:id="rId6"/>
    <p:sldId id="260" r:id="rId7"/>
    <p:sldId id="262" r:id="rId8"/>
    <p:sldId id="263" r:id="rId9"/>
    <p:sldId id="264" r:id="rId10"/>
    <p:sldId id="277" r:id="rId11"/>
    <p:sldId id="278" r:id="rId12"/>
    <p:sldId id="266" r:id="rId13"/>
    <p:sldId id="279" r:id="rId14"/>
    <p:sldId id="270" r:id="rId15"/>
    <p:sldId id="271" r:id="rId16"/>
    <p:sldId id="272" r:id="rId17"/>
  </p:sldIdLst>
  <p:sldSz cx="12192000" cy="6858000"/>
  <p:notesSz cx="7559675" cy="10691813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9"/>
    <p:restoredTop sz="80143"/>
  </p:normalViewPr>
  <p:slideViewPr>
    <p:cSldViewPr snapToGrid="0">
      <p:cViewPr varScale="1">
        <p:scale>
          <a:sx n="60" d="100"/>
          <a:sy n="60" d="100"/>
        </p:scale>
        <p:origin x="1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70317-F365-474C-8615-8F0D2463BCD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818D6-454C-FE40-A3F3-481F95935B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08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45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81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90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05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40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Doente do sexo masculino com 56 anos, não cirrótico e com </a:t>
            </a:r>
            <a:r>
              <a:rPr lang="pt-PT" sz="1200" kern="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trombofilia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estudo. Hipertensão portal secundária a trombose do tronco porta e da veia esplénica com transformação </a:t>
            </a:r>
            <a:r>
              <a:rPr lang="pt-PT" sz="1200" kern="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cavernomatosa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 veia porta. Complica com hemorragia </a:t>
            </a:r>
            <a:r>
              <a:rPr lang="pt-PT" sz="1200" kern="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gastro-esofágica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recorrente e atualmente refratária, pelo que é proposto para recanalização da veia porta e esplénica com criação de TIPS. </a:t>
            </a:r>
            <a:endParaRPr lang="pt-PT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Veia esplénica e tronco porta recanalizados através de acesso </a:t>
            </a:r>
            <a:r>
              <a:rPr lang="pt-PT" sz="1200" kern="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trans-esplénico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Punção da veia porta através da veia hepática média e obtenção de guia </a:t>
            </a:r>
            <a:r>
              <a:rPr lang="pt-PT" sz="1200" i="1" kern="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through-and-through</a:t>
            </a:r>
            <a:r>
              <a:rPr lang="pt-PT" sz="1200" i="1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pelos acessos </a:t>
            </a:r>
            <a:r>
              <a:rPr lang="pt-PT" sz="1200" kern="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trans-jugular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PT" sz="1200" kern="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trans-esplénico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Colocação de stents VIATORR</a:t>
            </a:r>
            <a:r>
              <a:rPr lang="pt-PT" sz="1200" kern="0" baseline="3000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VTX </a:t>
            </a:r>
            <a:r>
              <a:rPr lang="pt-PT" sz="1200" kern="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200" kern="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expansion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GORE, e angioplastia com balão do </a:t>
            </a:r>
            <a:r>
              <a:rPr lang="pt-PT" sz="1200" kern="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trajecto</a:t>
            </a:r>
            <a:r>
              <a:rPr lang="pt-PT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esplénico, com </a:t>
            </a:r>
            <a:r>
              <a:rPr lang="pt-PT" sz="1200" kern="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repermeabilização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sistema porta.</a:t>
            </a:r>
            <a:endParaRPr lang="pt-PT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Aos dois meses de follow-up </a:t>
            </a:r>
            <a:r>
              <a:rPr lang="pt-PT" sz="1200" kern="10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 houve novos episódios de hemorragia </a:t>
            </a:r>
            <a:r>
              <a:rPr lang="pt-PT" sz="1200" kern="10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gastro-esofágica</a:t>
            </a:r>
            <a:r>
              <a:rPr lang="pt-PT" sz="1200" kern="10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o TIPS</a:t>
            </a:r>
            <a:r>
              <a:rPr lang="pt-PT" sz="1200" kern="10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mantêm-se permeável ao estudo por </a:t>
            </a:r>
            <a:r>
              <a:rPr lang="pt-PT" sz="1200" kern="0" dirty="0" err="1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eco-Doppler</a:t>
            </a:r>
            <a:r>
              <a:rPr lang="pt-PT" sz="1200" kern="0" dirty="0">
                <a:solidFill>
                  <a:srgbClr val="42424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PT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3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8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5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30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93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52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18D6-454C-FE40-A3F3-481F95935B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7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5F03879-86DB-47FC-A09D-59167C6935AC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8BB4256-B5C0-410A-A525-03B8766FF5DF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2258E9B-C7DD-4A7F-AAAA-F7D60C0C7377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E276E62-AFC3-40E6-9A30-2593A89BAE69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DEFABE2-34CE-42BB-BE24-A65687797BD8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P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AF12AAD-BC5F-4062-9792-DF3EADE920D8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90CBE0D-7893-4B29-8DFC-832A0C4F84ED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23EB9BE-0D05-4040-AC93-CAC4E4272507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9A82E11-65AD-41F0-86A9-0B13E4D61774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P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02EA605-C588-438D-A948-0859D5ABE11D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2583C31-74F4-4F9F-B861-211720AEF740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P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B5D7B2B-2CF9-4226-B821-68509B585BD0}" type="slidenum">
              <a:t>‹nº›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5FCA069-9BA6-419B-B60B-7366829106B9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E7CC031-A442-43BD-9CA8-D96D078E8D99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6892156-EF27-42DE-AC9B-0B40FE790AF6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65B036D-D68B-4A5A-89DF-B22E4DB19A24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212E3ED-1591-4A10-821E-0214BF038409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697A1F8-73AC-4FEE-AC00-F3D83BEE36C5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P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A7F92F7-5D4C-44BA-BD5E-7120D311D2BC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0F662AE-E476-4479-8C5A-2FF831B535DF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155D130-CABC-4B72-A73F-F89DE203226D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183D798-A1D9-4319-89DD-25E0716C2910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CF95EEA-A525-4897-961E-ABF033631E32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P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4444CD4-C68F-4FA5-BE5E-624EB2F09D88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542D303-1496-48AD-8E59-9ED652F7243F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F5373DA-3566-46EB-82D3-5A3AC33CCE11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DA75B73-5C8B-4F3D-93AE-17939C07640B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5BD6E67-2F28-4FF6-ACA5-51DA61D39998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6690D72-693A-48DD-BCAE-D448F464FD08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A2864D1-4210-445B-AD4F-3CC4FBBCCB6D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1DF63B1-1B28-43D0-A683-9F28EBBC7C30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2196BF0-6E53-4468-9524-CE959467C1DA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P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97B70ED-3A16-486B-9CEF-062C50C1C30A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9BC8E1B-190B-4024-9063-23C9A22C6D9B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FB4BE7B-8E5A-41A7-9D7D-D98ACF4E3B61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8C9D1DB-9F2C-4463-B23C-A27FED905768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pt-PT" sz="4400" b="0" strike="noStrike" spc="-1">
                <a:solidFill>
                  <a:srgbClr val="000000"/>
                </a:solidFill>
                <a:latin typeface="Calibri Light"/>
              </a:rPr>
              <a:t>Clique para editar o estilo de título do Modelo Global</a:t>
            </a:r>
            <a:endParaRPr lang="pt-P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PT" sz="2800" b="0" strike="noStrike" spc="-1">
                <a:solidFill>
                  <a:srgbClr val="000000"/>
                </a:solidFill>
                <a:latin typeface="Calibri"/>
              </a:rPr>
              <a:t>Clique para editar os estilos do texto de Modelo Global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PT" sz="2400" b="0" strike="noStrike" spc="-1">
                <a:solidFill>
                  <a:srgbClr val="000000"/>
                </a:solidFill>
                <a:latin typeface="Calibri"/>
              </a:rPr>
              <a:t>Segundo nível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PT" sz="2000" b="0" strike="noStrike" spc="-1">
                <a:solidFill>
                  <a:srgbClr val="000000"/>
                </a:solidFill>
                <a:latin typeface="Calibri"/>
              </a:rPr>
              <a:t>Terceiro nível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PT" sz="1800" b="0" strike="noStrike" spc="-1">
                <a:solidFill>
                  <a:srgbClr val="000000"/>
                </a:solidFill>
                <a:latin typeface="Calibri"/>
              </a:rPr>
              <a:t>Quarto nível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PT" sz="1800" b="0" strike="noStrike" spc="-1">
                <a:solidFill>
                  <a:srgbClr val="000000"/>
                </a:solidFill>
                <a:latin typeface="Calibri"/>
              </a:rPr>
              <a:t>Quinto nível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pt-PT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pt-PT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pt-P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pt-P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pt-PT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pt-PT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E531681-69EB-45CA-A17A-89B3F4EB0A13}" type="slidenum">
              <a:rPr lang="pt-PT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P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pt-PT" sz="6000" b="0" strike="noStrike" spc="-1">
                <a:solidFill>
                  <a:srgbClr val="000000"/>
                </a:solidFill>
                <a:latin typeface="Calibri Light"/>
              </a:rPr>
              <a:t>Clique para editar o estilo de título do Modelo Global</a:t>
            </a:r>
            <a:endParaRPr lang="pt-PT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pt-PT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pt-PT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pt-P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pt-P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pt-PT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pt-PT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CF37FBC-0989-46E9-9BD6-2BE5FC93F732}" type="slidenum">
              <a:rPr lang="pt-PT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P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pt-PT" sz="4400" b="0" strike="noStrike" spc="-1">
                <a:solidFill>
                  <a:srgbClr val="000000"/>
                </a:solidFill>
                <a:latin typeface="Calibri Light"/>
              </a:rPr>
              <a:t>Clique para editar o estilo de título do Modelo Global</a:t>
            </a:r>
            <a:endParaRPr lang="pt-P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PT" sz="2800" b="0" strike="noStrike" spc="-1">
                <a:solidFill>
                  <a:srgbClr val="000000"/>
                </a:solidFill>
                <a:latin typeface="Calibri"/>
              </a:rPr>
              <a:t>Clique para editar os estilos do texto de Modelo Global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PT" sz="2400" b="0" strike="noStrike" spc="-1">
                <a:solidFill>
                  <a:srgbClr val="000000"/>
                </a:solidFill>
                <a:latin typeface="Calibri"/>
              </a:rPr>
              <a:t>Segundo nível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PT" sz="2000" b="0" strike="noStrike" spc="-1">
                <a:solidFill>
                  <a:srgbClr val="000000"/>
                </a:solidFill>
                <a:latin typeface="Calibri"/>
              </a:rPr>
              <a:t>Terceiro nível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PT" sz="1800" b="0" strike="noStrike" spc="-1">
                <a:solidFill>
                  <a:srgbClr val="000000"/>
                </a:solidFill>
                <a:latin typeface="Calibri"/>
              </a:rPr>
              <a:t>Quarto nível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PT" sz="1800" b="0" strike="noStrike" spc="-1">
                <a:solidFill>
                  <a:srgbClr val="000000"/>
                </a:solidFill>
                <a:latin typeface="Calibri"/>
              </a:rPr>
              <a:t>Quinto nível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PT" sz="2800" b="0" strike="noStrike" spc="-1">
                <a:solidFill>
                  <a:srgbClr val="000000"/>
                </a:solidFill>
                <a:latin typeface="Calibri"/>
              </a:rPr>
              <a:t>Clique para editar os estilos do texto de Modelo Global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PT" sz="2400" b="0" strike="noStrike" spc="-1">
                <a:solidFill>
                  <a:srgbClr val="000000"/>
                </a:solidFill>
                <a:latin typeface="Calibri"/>
              </a:rPr>
              <a:t>Segundo nível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PT" sz="2000" b="0" strike="noStrike" spc="-1">
                <a:solidFill>
                  <a:srgbClr val="000000"/>
                </a:solidFill>
                <a:latin typeface="Calibri"/>
              </a:rPr>
              <a:t>Terceiro nível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PT" sz="1800" b="0" strike="noStrike" spc="-1">
                <a:solidFill>
                  <a:srgbClr val="000000"/>
                </a:solidFill>
                <a:latin typeface="Calibri"/>
              </a:rPr>
              <a:t>Quarto nível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PT" sz="1800" b="0" strike="noStrike" spc="-1">
                <a:solidFill>
                  <a:srgbClr val="000000"/>
                </a:solidFill>
                <a:latin typeface="Calibri"/>
              </a:rPr>
              <a:t>Quinto nível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pt-PT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pt-PT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pt-P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pt-P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pt-PT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pt-PT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DC7A025-905A-4547-B88C-A60F2F5FE2AF}" type="slidenum">
              <a:rPr lang="pt-PT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P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ov"/><Relationship Id="rId7" Type="http://schemas.openxmlformats.org/officeDocument/2006/relationships/image" Target="../media/image10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3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A30279E-B3F7-45C3-8A72-AC3334C31563}" type="slidenum">
              <a:rPr/>
              <a:t>1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646D63-7F63-7641-9AF8-2EE5E2FF09CA}"/>
              </a:ext>
            </a:extLst>
          </p:cNvPr>
          <p:cNvSpPr/>
          <p:nvPr/>
        </p:nvSpPr>
        <p:spPr>
          <a:xfrm>
            <a:off x="1371600" y="2667000"/>
            <a:ext cx="896095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8800" b="1" dirty="0">
                <a:latin typeface="Arial Black" panose="020B0604020202020204" pitchFamily="34" charset="0"/>
                <a:cs typeface="Arial Black" panose="020B0604020202020204" pitchFamily="34" charset="0"/>
              </a:rPr>
              <a:t>CASO DO MÊS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E3D3F7-04D3-8346-AA4B-50BC8E8ED041}"/>
              </a:ext>
            </a:extLst>
          </p:cNvPr>
          <p:cNvSpPr/>
          <p:nvPr/>
        </p:nvSpPr>
        <p:spPr>
          <a:xfrm>
            <a:off x="4042514" y="4432012"/>
            <a:ext cx="3409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spc="-1">
                <a:ln>
                  <a:solidFill>
                    <a:srgbClr val="841C1D"/>
                  </a:solidFill>
                </a:ln>
                <a:solidFill>
                  <a:srgbClr val="841C1D"/>
                </a:solidFill>
                <a:latin typeface="Arial Black" panose="020B0A04020102020204" pitchFamily="34" charset="0"/>
              </a:rPr>
              <a:t>fevereiro </a:t>
            </a:r>
            <a:r>
              <a:rPr lang="pt-PT" sz="3200" spc="-1" dirty="0">
                <a:ln>
                  <a:solidFill>
                    <a:srgbClr val="841C1D"/>
                  </a:solidFill>
                </a:ln>
                <a:solidFill>
                  <a:srgbClr val="841C1D"/>
                </a:solidFill>
                <a:latin typeface="Arial Black" panose="020B0A04020102020204" pitchFamily="34" charset="0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24760" y="1189800"/>
            <a:ext cx="4363689" cy="610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pt-PT" sz="3200" b="0" strike="noStrike" spc="-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highlight>
                  <a:srgbClr val="000000"/>
                </a:highlight>
                <a:latin typeface="Grandview"/>
              </a:rPr>
              <a:t>Resultados Obtidos</a:t>
            </a:r>
            <a:endParaRPr lang="pt-PT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82D67F1-BDCE-4387-855F-057A09FCEC84}" type="slidenum">
              <a:rPr/>
              <a:t>10</a:t>
            </a:fld>
            <a:endParaRPr/>
          </a:p>
        </p:txBody>
      </p:sp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F1093088-C0F1-8295-BAD3-FEE05FB50A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577" t="37112" r="21775" b="15237"/>
          <a:stretch/>
        </p:blipFill>
        <p:spPr>
          <a:xfrm>
            <a:off x="542063" y="1963312"/>
            <a:ext cx="5834855" cy="355306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F264D04-AE3C-6741-AFD6-3BF206832A3E}"/>
              </a:ext>
            </a:extLst>
          </p:cNvPr>
          <p:cNvSpPr/>
          <p:nvPr/>
        </p:nvSpPr>
        <p:spPr>
          <a:xfrm>
            <a:off x="6582310" y="1985520"/>
            <a:ext cx="5161052" cy="17543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Grandview" panose="020B0502040204020203" pitchFamily="34" charset="0"/>
              </a:rPr>
              <a:t>Video 4 </a:t>
            </a:r>
            <a:r>
              <a:rPr lang="en-US" dirty="0">
                <a:latin typeface="Grandview" panose="020B0502040204020203" pitchFamily="34" charset="0"/>
              </a:rPr>
              <a:t>- TAC </a:t>
            </a:r>
            <a:r>
              <a:rPr lang="en-US" dirty="0" err="1">
                <a:latin typeface="Grandview" panose="020B0502040204020203" pitchFamily="34" charset="0"/>
              </a:rPr>
              <a:t>realizada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às</a:t>
            </a:r>
            <a:r>
              <a:rPr lang="en-US" dirty="0">
                <a:latin typeface="Grandview" panose="020B0502040204020203" pitchFamily="34" charset="0"/>
              </a:rPr>
              <a:t> 72h para </a:t>
            </a:r>
            <a:r>
              <a:rPr lang="en-US" dirty="0" err="1">
                <a:latin typeface="Grandview" panose="020B0502040204020203" pitchFamily="34" charset="0"/>
              </a:rPr>
              <a:t>exclusão</a:t>
            </a:r>
            <a:r>
              <a:rPr lang="en-US" dirty="0">
                <a:latin typeface="Grandview" panose="020B0502040204020203" pitchFamily="34" charset="0"/>
              </a:rPr>
              <a:t> de neoplasia </a:t>
            </a:r>
            <a:r>
              <a:rPr lang="en-US" dirty="0" err="1">
                <a:latin typeface="Grandview" panose="020B0502040204020203" pitchFamily="34" charset="0"/>
              </a:rPr>
              <a:t>oculta</a:t>
            </a:r>
            <a:r>
              <a:rPr lang="en-US" dirty="0">
                <a:latin typeface="Grandview" panose="020B0502040204020203" pitchFamily="34" charset="0"/>
              </a:rPr>
              <a:t>. </a:t>
            </a:r>
            <a:r>
              <a:rPr lang="en-US" dirty="0" err="1">
                <a:latin typeface="Grandview" panose="020B0502040204020203" pitchFamily="34" charset="0"/>
              </a:rPr>
              <a:t>Confirma</a:t>
            </a:r>
            <a:r>
              <a:rPr lang="en-US" dirty="0">
                <a:latin typeface="Grandview" panose="020B0502040204020203" pitchFamily="34" charset="0"/>
              </a:rPr>
              <a:t> a </a:t>
            </a:r>
            <a:r>
              <a:rPr lang="en-US" dirty="0" err="1">
                <a:latin typeface="Grandview" panose="020B0502040204020203" pitchFamily="34" charset="0"/>
              </a:rPr>
              <a:t>patência</a:t>
            </a:r>
            <a:r>
              <a:rPr lang="en-US" dirty="0">
                <a:latin typeface="Grandview" panose="020B0502040204020203" pitchFamily="34" charset="0"/>
              </a:rPr>
              <a:t> do TIPS e do </a:t>
            </a:r>
            <a:r>
              <a:rPr lang="en-US" dirty="0" err="1">
                <a:latin typeface="Grandview" panose="020B0502040204020203" pitchFamily="34" charset="0"/>
              </a:rPr>
              <a:t>sistema</a:t>
            </a:r>
            <a:r>
              <a:rPr lang="en-US" dirty="0">
                <a:latin typeface="Grandview" panose="020B0502040204020203" pitchFamily="34" charset="0"/>
              </a:rPr>
              <a:t> porta. </a:t>
            </a:r>
          </a:p>
          <a:p>
            <a:pPr algn="just"/>
            <a:r>
              <a:rPr lang="en-US" dirty="0" err="1">
                <a:latin typeface="Grandview" panose="020B0502040204020203" pitchFamily="34" charset="0"/>
              </a:rPr>
              <a:t>Identifica</a:t>
            </a:r>
            <a:r>
              <a:rPr lang="en-US" dirty="0">
                <a:latin typeface="Grandview" panose="020B0502040204020203" pitchFamily="34" charset="0"/>
              </a:rPr>
              <a:t>-se </a:t>
            </a:r>
            <a:r>
              <a:rPr lang="en-US" dirty="0" err="1">
                <a:latin typeface="Grandview" panose="020B0502040204020203" pitchFamily="34" charset="0"/>
              </a:rPr>
              <a:t>cianoacrilato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ao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longo</a:t>
            </a:r>
            <a:r>
              <a:rPr lang="en-US" dirty="0">
                <a:latin typeface="Grandview" panose="020B0502040204020203" pitchFamily="34" charset="0"/>
              </a:rPr>
              <a:t> do </a:t>
            </a:r>
            <a:r>
              <a:rPr lang="en-US" dirty="0" err="1">
                <a:latin typeface="Grandview" panose="020B0502040204020203" pitchFamily="34" charset="0"/>
              </a:rPr>
              <a:t>trajecto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parenquimatoso</a:t>
            </a:r>
            <a:r>
              <a:rPr lang="en-US" dirty="0">
                <a:latin typeface="Grandview" panose="020B0502040204020203" pitchFamily="34" charset="0"/>
              </a:rPr>
              <a:t> do </a:t>
            </a:r>
            <a:r>
              <a:rPr lang="en-US" dirty="0" err="1">
                <a:latin typeface="Grandview" panose="020B0502040204020203" pitchFamily="34" charset="0"/>
              </a:rPr>
              <a:t>baço</a:t>
            </a:r>
            <a:r>
              <a:rPr lang="en-US" dirty="0">
                <a:latin typeface="Grandview" panose="020B0502040204020203" pitchFamily="34" charset="0"/>
              </a:rPr>
              <a:t>, </a:t>
            </a:r>
            <a:r>
              <a:rPr lang="en-US" dirty="0" err="1">
                <a:latin typeface="Grandview" panose="020B0502040204020203" pitchFamily="34" charset="0"/>
              </a:rPr>
              <a:t>utilizado</a:t>
            </a:r>
            <a:r>
              <a:rPr lang="en-US" dirty="0">
                <a:latin typeface="Grandview" panose="020B0502040204020203" pitchFamily="34" charset="0"/>
              </a:rPr>
              <a:t> para </a:t>
            </a:r>
            <a:r>
              <a:rPr lang="en-US" dirty="0" err="1">
                <a:latin typeface="Grandview" panose="020B0502040204020203" pitchFamily="34" charset="0"/>
              </a:rPr>
              <a:t>encerramento</a:t>
            </a:r>
            <a:r>
              <a:rPr lang="en-US" dirty="0">
                <a:latin typeface="Grandview" panose="020B0502040204020203" pitchFamily="34" charset="0"/>
              </a:rPr>
              <a:t> do local </a:t>
            </a:r>
            <a:r>
              <a:rPr lang="en-US" dirty="0" err="1">
                <a:latin typeface="Grandview" panose="020B0502040204020203" pitchFamily="34" charset="0"/>
              </a:rPr>
              <a:t>acesso</a:t>
            </a:r>
            <a:r>
              <a:rPr lang="en-US" dirty="0">
                <a:latin typeface="Grandview" panose="020B0502040204020203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>
            <a:extLst>
              <a:ext uri="{FF2B5EF4-FFF2-40B4-BE49-F238E27FC236}">
                <a16:creationId xmlns:a16="http://schemas.microsoft.com/office/drawing/2014/main" id="{82826C70-1D2B-A2BD-A453-1B845916070D}"/>
              </a:ext>
            </a:extLst>
          </p:cNvPr>
          <p:cNvSpPr txBox="1">
            <a:spLocks/>
          </p:cNvSpPr>
          <p:nvPr/>
        </p:nvSpPr>
        <p:spPr>
          <a:xfrm>
            <a:off x="824760" y="1189800"/>
            <a:ext cx="10515240" cy="6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i="1" spc="-1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highlight>
                  <a:srgbClr val="000000"/>
                </a:highlight>
                <a:latin typeface="Grandview"/>
              </a:rPr>
              <a:t>Follow-up</a:t>
            </a:r>
            <a:endParaRPr lang="pt-PT" sz="3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BB8052E-5F8C-3342-B4A9-4C223D26A143}"/>
              </a:ext>
            </a:extLst>
          </p:cNvPr>
          <p:cNvSpPr/>
          <p:nvPr/>
        </p:nvSpPr>
        <p:spPr>
          <a:xfrm>
            <a:off x="824760" y="2120323"/>
            <a:ext cx="113672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/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Dois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meses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após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o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procedimento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não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houve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novos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episódios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de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hemorragia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 marL="180000"/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gastro-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esofágica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200" dirty="0">
              <a:latin typeface="Grandview" panose="020B0502040204020203" pitchFamily="34" charset="0"/>
              <a:cs typeface="Calibri" panose="020F0502020204030204" pitchFamily="34" charset="0"/>
            </a:endParaRPr>
          </a:p>
          <a:p>
            <a:pPr marL="180000"/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O TIPS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mantêm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-se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permeável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(Eco-Doppler).</a:t>
            </a:r>
          </a:p>
          <a:p>
            <a:pPr marL="180000"/>
            <a:endParaRPr lang="en-US" sz="2200" dirty="0">
              <a:latin typeface="Grandview" panose="020B0502040204020203" pitchFamily="34" charset="0"/>
              <a:cs typeface="Calibri" panose="020F0502020204030204" pitchFamily="34" charset="0"/>
            </a:endParaRPr>
          </a:p>
          <a:p>
            <a:pPr marL="180000"/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Não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foi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identificado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o factor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etiológico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da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trombose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993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824760" y="1189800"/>
            <a:ext cx="10515240" cy="610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pt-PT" sz="3200" b="0" strike="noStrike" spc="-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highlight>
                  <a:srgbClr val="000000"/>
                </a:highlight>
                <a:latin typeface="Grandview"/>
              </a:rPr>
              <a:t>Discussão</a:t>
            </a:r>
            <a:endParaRPr lang="pt-PT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042C5A2-7CDA-4EAE-AFBE-8E7BC4725A14}" type="slidenum">
              <a:rPr/>
              <a:t>12</a:t>
            </a:fld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86594B6-73BF-ACBA-AD5B-CF649EB50DC5}"/>
              </a:ext>
            </a:extLst>
          </p:cNvPr>
          <p:cNvSpPr txBox="1"/>
          <p:nvPr/>
        </p:nvSpPr>
        <p:spPr>
          <a:xfrm>
            <a:off x="0" y="6488668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effectLst/>
              </a:rPr>
              <a:t>Knight</a:t>
            </a:r>
            <a:r>
              <a:rPr lang="pt-PT" dirty="0">
                <a:effectLst/>
              </a:rPr>
              <a:t> ﻿2021 PMID ﻿34021505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7127C03-0E32-A244-B5C4-9A0F2210A5E1}"/>
              </a:ext>
            </a:extLst>
          </p:cNvPr>
          <p:cNvSpPr/>
          <p:nvPr/>
        </p:nvSpPr>
        <p:spPr>
          <a:xfrm>
            <a:off x="592475" y="1998706"/>
            <a:ext cx="9280989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0400" indent="-342900" algn="just">
              <a:spcBef>
                <a:spcPts val="1417"/>
              </a:spcBef>
              <a:buFont typeface="Arial" panose="020B0604020202020204" pitchFamily="34" charset="0"/>
              <a:buChar char="•"/>
            </a:pPr>
            <a:r>
              <a:rPr lang="pt-PT" sz="2000" spc="-1" dirty="0">
                <a:solidFill>
                  <a:srgbClr val="000000"/>
                </a:solidFill>
                <a:latin typeface="Grandview" panose="020B0502040204020203" pitchFamily="34" charset="0"/>
              </a:rPr>
              <a:t>A hipertensão portal em doentes não cirróticos com trombose crónica do sistema porta acarreta importante </a:t>
            </a:r>
            <a:r>
              <a:rPr lang="pt-PT" sz="20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morbi</a:t>
            </a:r>
            <a:r>
              <a:rPr lang="pt-PT" sz="2000" spc="-1" dirty="0">
                <a:solidFill>
                  <a:srgbClr val="000000"/>
                </a:solidFill>
                <a:latin typeface="Grandview" panose="020B0502040204020203" pitchFamily="34" charset="0"/>
              </a:rPr>
              <a:t>-mortalidade, particularmente quando associada a hemorragia de varizes </a:t>
            </a:r>
            <a:r>
              <a:rPr lang="pt-PT" sz="20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gastro-esofágicas</a:t>
            </a:r>
            <a:r>
              <a:rPr lang="pt-PT" sz="2000" spc="-1" dirty="0">
                <a:solidFill>
                  <a:srgbClr val="000000"/>
                </a:solidFill>
                <a:latin typeface="Grandview" panose="020B0502040204020203" pitchFamily="34" charset="0"/>
              </a:rPr>
              <a:t>.</a:t>
            </a:r>
          </a:p>
          <a:p>
            <a:pPr marL="660400" indent="-342900" algn="just">
              <a:spcBef>
                <a:spcPts val="1417"/>
              </a:spcBef>
              <a:buFont typeface="Arial" panose="020B0604020202020204" pitchFamily="34" charset="0"/>
              <a:buChar char="•"/>
            </a:pPr>
            <a:r>
              <a:rPr lang="pt-PT" sz="2000" spc="-1" dirty="0">
                <a:solidFill>
                  <a:srgbClr val="000000"/>
                </a:solidFill>
                <a:latin typeface="Grandview" panose="020B0502040204020203" pitchFamily="34" charset="0"/>
              </a:rPr>
              <a:t>O acesso </a:t>
            </a:r>
            <a:r>
              <a:rPr lang="pt-PT" sz="20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trans-esplénico</a:t>
            </a:r>
            <a:r>
              <a:rPr lang="pt-PT" sz="2000" spc="-1" dirty="0">
                <a:solidFill>
                  <a:srgbClr val="000000"/>
                </a:solidFill>
                <a:latin typeface="Grandview" panose="020B0502040204020203" pitchFamily="34" charset="0"/>
              </a:rPr>
              <a:t> aumenta a eficácia da recanalização portal e a criação de um TIPS permite maximizar o </a:t>
            </a:r>
            <a:r>
              <a:rPr lang="pt-PT" sz="2000" i="1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outflow</a:t>
            </a:r>
            <a:r>
              <a:rPr lang="pt-PT" sz="2000" spc="-1" dirty="0">
                <a:solidFill>
                  <a:srgbClr val="000000"/>
                </a:solidFill>
                <a:latin typeface="Grandview" panose="020B0502040204020203" pitchFamily="34" charset="0"/>
              </a:rPr>
              <a:t> porto-mesentérico  e reduzir a hipertensão portal.</a:t>
            </a:r>
          </a:p>
          <a:p>
            <a:pPr marL="660400" indent="-342900" algn="just">
              <a:spcBef>
                <a:spcPts val="1417"/>
              </a:spcBef>
              <a:buFont typeface="Arial" panose="020B0604020202020204" pitchFamily="34" charset="0"/>
              <a:buChar char="•"/>
            </a:pPr>
            <a:r>
              <a:rPr lang="pt-PT" sz="2000" spc="-1" dirty="0">
                <a:solidFill>
                  <a:srgbClr val="000000"/>
                </a:solidFill>
                <a:latin typeface="Grandview" panose="020B0502040204020203" pitchFamily="34" charset="0"/>
              </a:rPr>
              <a:t>O TIPS facilita também a possibilidade </a:t>
            </a:r>
            <a:r>
              <a:rPr lang="pt-PT" sz="20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re-intervenções</a:t>
            </a:r>
            <a:r>
              <a:rPr lang="pt-PT" sz="2000" spc="-1" dirty="0">
                <a:solidFill>
                  <a:srgbClr val="000000"/>
                </a:solidFill>
                <a:latin typeface="Grandview" panose="020B0502040204020203" pitchFamily="34" charset="0"/>
              </a:rPr>
              <a:t>. Ao contrário dos doente cirróticos em que o principal </a:t>
            </a:r>
            <a:r>
              <a:rPr lang="pt-PT" sz="20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factor</a:t>
            </a:r>
            <a:r>
              <a:rPr lang="pt-PT" sz="2000" spc="-1" dirty="0">
                <a:solidFill>
                  <a:srgbClr val="000000"/>
                </a:solidFill>
                <a:latin typeface="Grandview" panose="020B0502040204020203" pitchFamily="34" charset="0"/>
              </a:rPr>
              <a:t> para trombose é o fluxo portal lento, nesta população o principal </a:t>
            </a:r>
            <a:r>
              <a:rPr lang="pt-PT" sz="20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factor</a:t>
            </a:r>
            <a:r>
              <a:rPr lang="pt-PT" sz="2000" spc="-1" dirty="0">
                <a:solidFill>
                  <a:srgbClr val="000000"/>
                </a:solidFill>
                <a:latin typeface="Grandview" panose="020B0502040204020203" pitchFamily="34" charset="0"/>
              </a:rPr>
              <a:t> de risco é sistémico, como </a:t>
            </a:r>
            <a:r>
              <a:rPr lang="pt-PT" sz="20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coagulopatias</a:t>
            </a:r>
            <a:r>
              <a:rPr lang="pt-PT" sz="2000" spc="-1" dirty="0">
                <a:solidFill>
                  <a:srgbClr val="000000"/>
                </a:solidFill>
                <a:latin typeface="Grandview" panose="020B0502040204020203" pitchFamily="34" charset="0"/>
              </a:rPr>
              <a:t>, com maior risco de </a:t>
            </a:r>
            <a:r>
              <a:rPr lang="pt-PT" sz="20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re-trombose</a:t>
            </a:r>
            <a:r>
              <a:rPr lang="pt-PT" sz="2000" spc="-1" dirty="0">
                <a:solidFill>
                  <a:srgbClr val="000000"/>
                </a:solidFill>
                <a:latin typeface="Grandview" panose="020B0502040204020203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838080" y="1215360"/>
            <a:ext cx="10515240" cy="610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pt-PT" sz="3200" b="0" i="1" strike="noStrike" spc="-1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highlight>
                  <a:srgbClr val="000000"/>
                </a:highlight>
                <a:latin typeface="Grandview"/>
              </a:rPr>
              <a:t>Take home messages</a:t>
            </a:r>
            <a:endParaRPr lang="pt-P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583351D-C53D-470B-9B3A-A9694FEE2498}" type="slidenum">
              <a:rPr/>
              <a:t>13</a:t>
            </a:fld>
            <a:endParaRPr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29D1E2-2243-D340-98D4-0138520E1FAC}"/>
              </a:ext>
            </a:extLst>
          </p:cNvPr>
          <p:cNvSpPr/>
          <p:nvPr/>
        </p:nvSpPr>
        <p:spPr>
          <a:xfrm>
            <a:off x="838080" y="2116140"/>
            <a:ext cx="8172356" cy="331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1417"/>
              </a:spcBef>
              <a:buFont typeface="Arial" panose="020B0604020202020204" pitchFamily="34" charset="0"/>
              <a:buChar char="•"/>
            </a:pPr>
            <a:r>
              <a:rPr lang="pt-PT" sz="2200" spc="-1" dirty="0">
                <a:solidFill>
                  <a:srgbClr val="000000"/>
                </a:solidFill>
                <a:latin typeface="Grandview" panose="020B0502040204020203" pitchFamily="34" charset="0"/>
              </a:rPr>
              <a:t>A recanalização da veia porta e a criação de TIPS em doentes com transformação </a:t>
            </a:r>
            <a:r>
              <a:rPr lang="pt-PT" sz="22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cavernomatosa</a:t>
            </a:r>
            <a:r>
              <a:rPr lang="pt-PT" sz="2200" spc="-1" dirty="0">
                <a:solidFill>
                  <a:srgbClr val="000000"/>
                </a:solidFill>
                <a:latin typeface="Grandview" panose="020B0502040204020203" pitchFamily="34" charset="0"/>
              </a:rPr>
              <a:t> é tecnicamente exequível em doentes cirróticos e não cirróticos.</a:t>
            </a:r>
          </a:p>
          <a:p>
            <a:pPr marL="342900" indent="-342900" algn="just">
              <a:lnSpc>
                <a:spcPct val="130000"/>
              </a:lnSpc>
              <a:spcBef>
                <a:spcPts val="1417"/>
              </a:spcBef>
              <a:buFont typeface="Arial" panose="020B0604020202020204" pitchFamily="34" charset="0"/>
              <a:buChar char="•"/>
            </a:pPr>
            <a:r>
              <a:rPr lang="pt-PT" sz="2200" spc="-1" dirty="0">
                <a:solidFill>
                  <a:srgbClr val="000000"/>
                </a:solidFill>
                <a:latin typeface="Grandview" panose="020B0502040204020203" pitchFamily="34" charset="0"/>
              </a:rPr>
              <a:t>Na maioria dos doentes, a utilização de um acesso </a:t>
            </a:r>
            <a:r>
              <a:rPr lang="pt-PT" sz="22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trans-esplénico</a:t>
            </a:r>
            <a:r>
              <a:rPr lang="pt-PT" sz="2200" spc="-1" dirty="0">
                <a:solidFill>
                  <a:srgbClr val="000000"/>
                </a:solidFill>
                <a:latin typeface="Grandview" panose="020B0502040204020203" pitchFamily="34" charset="0"/>
              </a:rPr>
              <a:t>, </a:t>
            </a:r>
            <a:r>
              <a:rPr lang="pt-PT" sz="22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trans-hepático</a:t>
            </a:r>
            <a:r>
              <a:rPr lang="pt-PT" sz="2200" spc="-1" dirty="0">
                <a:solidFill>
                  <a:srgbClr val="000000"/>
                </a:solidFill>
                <a:latin typeface="Grandview" panose="020B0502040204020203" pitchFamily="34" charset="0"/>
              </a:rPr>
              <a:t> ou </a:t>
            </a:r>
            <a:r>
              <a:rPr lang="pt-PT" sz="22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trans-mesentérico</a:t>
            </a:r>
            <a:r>
              <a:rPr lang="pt-PT" sz="2200" spc="-1" dirty="0">
                <a:solidFill>
                  <a:srgbClr val="000000"/>
                </a:solidFill>
                <a:latin typeface="Grandview" panose="020B0502040204020203" pitchFamily="34" charset="0"/>
              </a:rPr>
              <a:t> para além do </a:t>
            </a:r>
            <a:r>
              <a:rPr lang="pt-PT" sz="22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accesso</a:t>
            </a:r>
            <a:r>
              <a:rPr lang="pt-PT" sz="2200" spc="-1" dirty="0">
                <a:solidFill>
                  <a:srgbClr val="000000"/>
                </a:solidFill>
                <a:latin typeface="Grandview" panose="020B0502040204020203" pitchFamily="34" charset="0"/>
              </a:rPr>
              <a:t> </a:t>
            </a:r>
            <a:r>
              <a:rPr lang="pt-PT" sz="22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trans-jugular</a:t>
            </a:r>
            <a:r>
              <a:rPr lang="pt-PT" sz="2200" spc="-1" dirty="0">
                <a:solidFill>
                  <a:srgbClr val="000000"/>
                </a:solidFill>
                <a:latin typeface="Grandview" panose="020B0502040204020203" pitchFamily="34" charset="0"/>
              </a:rPr>
              <a:t> é determinante para o sucesso do procedimento.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838080" y="1260000"/>
            <a:ext cx="10515240" cy="565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marL="1077840" indent="0">
              <a:lnSpc>
                <a:spcPct val="90000"/>
              </a:lnSpc>
              <a:buNone/>
            </a:pPr>
            <a:r>
              <a:rPr lang="pt-PT" sz="3200" b="0" i="1" strike="noStrike" spc="-1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highlight>
                  <a:srgbClr val="000000"/>
                </a:highlight>
                <a:latin typeface="Grandview"/>
              </a:rPr>
              <a:t>Disclosures</a:t>
            </a:r>
            <a:endParaRPr lang="pt-P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1928880" y="1825560"/>
            <a:ext cx="656316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181080" indent="0" algn="just">
              <a:lnSpc>
                <a:spcPct val="15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pt-PT" sz="1700" b="1" strike="noStrike" spc="-1" dirty="0">
                <a:solidFill>
                  <a:srgbClr val="000000"/>
                </a:solidFill>
                <a:latin typeface="Grandview"/>
              </a:rPr>
              <a:t>Os autores confirmam que o caso não foi publicado previamente e que foi obtido consentimento informado.</a:t>
            </a:r>
            <a:endParaRPr lang="pt-PT" sz="17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PT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D041087-4178-4224-837E-34B313556399}" type="slidenum">
              <a:rPr/>
              <a:t>14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2"/>
          <p:cNvSpPr>
            <a:spLocks noGrp="1"/>
          </p:cNvSpPr>
          <p:nvPr>
            <p:ph type="dt" idx="10"/>
          </p:nvPr>
        </p:nvSpPr>
        <p:spPr>
          <a:xfrm>
            <a:off x="9805320" y="6332760"/>
            <a:ext cx="2219040" cy="427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>
            <a:lvl1pPr indent="0">
              <a:lnSpc>
                <a:spcPct val="100000"/>
              </a:lnSpc>
              <a:spcAft>
                <a:spcPts val="601"/>
              </a:spcAft>
              <a:buNone/>
              <a:defRPr lang="pt-PT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spcAft>
                <a:spcPts val="601"/>
              </a:spcAft>
              <a:buNone/>
            </a:pPr>
            <a:r>
              <a:rPr lang="pt-PT" sz="1400" b="0" strike="noStrike" spc="-1">
                <a:solidFill>
                  <a:srgbClr val="000000"/>
                </a:solidFill>
                <a:latin typeface="Calibri"/>
              </a:rPr>
              <a:t>submetido a __ / __ / 2023</a:t>
            </a:r>
            <a:endParaRPr lang="pt-PT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28C6832-5582-2D43-BEC6-3054299CC807}"/>
              </a:ext>
            </a:extLst>
          </p:cNvPr>
          <p:cNvSpPr/>
          <p:nvPr/>
        </p:nvSpPr>
        <p:spPr>
          <a:xfrm>
            <a:off x="0" y="1807824"/>
            <a:ext cx="95074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4400" b="1" spc="-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highlight>
                  <a:srgbClr val="000000"/>
                </a:highlight>
                <a:latin typeface="Grandview"/>
              </a:rPr>
              <a:t>TIPS TRANS-ESPLÉNICO COM RECANALIZAÇÃO PORTAL E ESPLÉNICA </a:t>
            </a:r>
            <a:endParaRPr lang="pt-PT" sz="44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9E83BCD-B1ED-6E42-91C8-0A0D26FB355D}"/>
              </a:ext>
            </a:extLst>
          </p:cNvPr>
          <p:cNvSpPr/>
          <p:nvPr/>
        </p:nvSpPr>
        <p:spPr>
          <a:xfrm>
            <a:off x="386286" y="3467025"/>
            <a:ext cx="8734926" cy="21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spc="-1" dirty="0">
                <a:solidFill>
                  <a:srgbClr val="000000"/>
                </a:solidFill>
                <a:latin typeface="Grandview" panose="020B0502040204020203" pitchFamily="34" charset="0"/>
              </a:rPr>
              <a:t>João Facas</a:t>
            </a:r>
            <a:r>
              <a:rPr lang="pt-PT" sz="2800" spc="-1" baseline="30000" dirty="0">
                <a:solidFill>
                  <a:srgbClr val="000000"/>
                </a:solidFill>
                <a:latin typeface="Grandview" panose="020B0502040204020203" pitchFamily="34" charset="0"/>
              </a:rPr>
              <a:t>1</a:t>
            </a:r>
            <a:r>
              <a:rPr lang="pt-PT" sz="2800" spc="-1" dirty="0">
                <a:solidFill>
                  <a:srgbClr val="000000"/>
                </a:solidFill>
                <a:latin typeface="Grandview" panose="020B0502040204020203" pitchFamily="34" charset="0"/>
              </a:rPr>
              <a:t>; Rafaela Pereira</a:t>
            </a:r>
            <a:r>
              <a:rPr lang="pt-PT" sz="2800" spc="-1" baseline="30000" dirty="0">
                <a:solidFill>
                  <a:srgbClr val="000000"/>
                </a:solidFill>
                <a:latin typeface="Grandview" panose="020B0502040204020203" pitchFamily="34" charset="0"/>
              </a:rPr>
              <a:t>2,3</a:t>
            </a:r>
            <a:r>
              <a:rPr lang="pt-PT" sz="2800" spc="-1" dirty="0">
                <a:solidFill>
                  <a:srgbClr val="000000"/>
                </a:solidFill>
                <a:latin typeface="Grandview" panose="020B0502040204020203" pitchFamily="34" charset="0"/>
              </a:rPr>
              <a:t>; Daniel Torres</a:t>
            </a:r>
            <a:r>
              <a:rPr lang="pt-PT" sz="2800" spc="-1" baseline="30000" dirty="0">
                <a:solidFill>
                  <a:srgbClr val="000000"/>
                </a:solidFill>
                <a:latin typeface="Grandview" panose="020B0502040204020203" pitchFamily="34" charset="0"/>
              </a:rPr>
              <a:t>4</a:t>
            </a:r>
            <a:r>
              <a:rPr lang="pt-PT" sz="2800" spc="-1" dirty="0">
                <a:solidFill>
                  <a:srgbClr val="000000"/>
                </a:solidFill>
                <a:latin typeface="Grandview" panose="020B0502040204020203" pitchFamily="34" charset="0"/>
              </a:rPr>
              <a:t>; António Caetano</a:t>
            </a:r>
            <a:r>
              <a:rPr lang="pt-PT" sz="2800" spc="-1" baseline="30000" dirty="0">
                <a:solidFill>
                  <a:srgbClr val="000000"/>
                </a:solidFill>
                <a:latin typeface="Grandview" panose="020B0502040204020203" pitchFamily="34" charset="0"/>
              </a:rPr>
              <a:t>4</a:t>
            </a:r>
            <a:r>
              <a:rPr lang="pt-PT" sz="2800" spc="-1" dirty="0">
                <a:solidFill>
                  <a:srgbClr val="000000"/>
                </a:solidFill>
                <a:latin typeface="Grandview" panose="020B0502040204020203" pitchFamily="34" charset="0"/>
              </a:rPr>
              <a:t>; Nuno Vasco Costa</a:t>
            </a:r>
            <a:r>
              <a:rPr lang="pt-PT" sz="2800" spc="-1" baseline="30000" dirty="0">
                <a:solidFill>
                  <a:srgbClr val="000000"/>
                </a:solidFill>
                <a:latin typeface="Grandview" panose="020B0502040204020203" pitchFamily="34" charset="0"/>
              </a:rPr>
              <a:t>4</a:t>
            </a:r>
            <a:r>
              <a:rPr lang="pt-PT" sz="2800" spc="-1" dirty="0">
                <a:solidFill>
                  <a:srgbClr val="000000"/>
                </a:solidFill>
                <a:latin typeface="Grandview" panose="020B0502040204020203" pitchFamily="34" charset="0"/>
              </a:rPr>
              <a:t>; Élia Coimbra</a:t>
            </a:r>
            <a:r>
              <a:rPr lang="pt-PT" sz="2800" spc="-1" baseline="30000" dirty="0">
                <a:solidFill>
                  <a:srgbClr val="000000"/>
                </a:solidFill>
                <a:latin typeface="Grandview" panose="020B0502040204020203" pitchFamily="34" charset="0"/>
              </a:rPr>
              <a:t>4</a:t>
            </a:r>
            <a:r>
              <a:rPr lang="pt-PT" sz="2800" spc="-1" dirty="0">
                <a:solidFill>
                  <a:srgbClr val="000000"/>
                </a:solidFill>
                <a:latin typeface="Grandview" panose="020B0502040204020203" pitchFamily="34" charset="0"/>
              </a:rPr>
              <a:t>; Tiago Bilhim</a:t>
            </a:r>
            <a:r>
              <a:rPr lang="pt-PT" sz="2800" spc="-1" baseline="30000" dirty="0">
                <a:solidFill>
                  <a:srgbClr val="000000"/>
                </a:solidFill>
                <a:latin typeface="Grandview" panose="020B0502040204020203" pitchFamily="34" charset="0"/>
              </a:rPr>
              <a:t>4</a:t>
            </a:r>
          </a:p>
          <a:p>
            <a:endParaRPr lang="pt-PT" sz="2800" baseline="30000" dirty="0"/>
          </a:p>
          <a:p>
            <a:endParaRPr lang="pt-PT" sz="2800" baseline="30000" dirty="0"/>
          </a:p>
          <a:p>
            <a:pPr algn="ctr"/>
            <a:r>
              <a:rPr lang="pt-PT" sz="2800" baseline="30000" dirty="0"/>
              <a:t>1 - CHUC; 2 - (</a:t>
            </a:r>
            <a:r>
              <a:rPr lang="pt-PT" sz="2800" baseline="30000" dirty="0" err="1"/>
              <a:t>co-autora</a:t>
            </a:r>
            <a:r>
              <a:rPr lang="pt-PT" sz="2800" baseline="30000" dirty="0"/>
              <a:t>); 3 - CHULN; 4 - CHULC (URI)</a:t>
            </a:r>
          </a:p>
          <a:p>
            <a:endParaRPr lang="pt-PT" sz="2800" baseline="30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38080" y="8348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pt-PT" sz="3200" b="0" strike="noStrike" spc="-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highlight>
                  <a:srgbClr val="000000"/>
                </a:highlight>
                <a:latin typeface="Grandview"/>
              </a:rPr>
              <a:t>História</a:t>
            </a:r>
            <a:r>
              <a:rPr lang="pt-PT" sz="4400" b="0" strike="noStrike" spc="-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highlight>
                  <a:srgbClr val="000000"/>
                </a:highlight>
                <a:latin typeface="Grandview"/>
              </a:rPr>
              <a:t> </a:t>
            </a:r>
            <a:r>
              <a:rPr lang="pt-PT" sz="3200" b="0" strike="noStrike" spc="-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highlight>
                  <a:srgbClr val="000000"/>
                </a:highlight>
                <a:latin typeface="Grandview"/>
              </a:rPr>
              <a:t>Clínica</a:t>
            </a:r>
            <a:endParaRPr lang="pt-PT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838080" y="1915501"/>
            <a:ext cx="9374432" cy="187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685800" indent="-457200">
              <a:spcBef>
                <a:spcPts val="1417"/>
              </a:spcBef>
            </a:pPr>
            <a:r>
              <a:rPr lang="pt-PT" sz="2200" spc="-1" dirty="0">
                <a:solidFill>
                  <a:srgbClr val="000000"/>
                </a:solidFill>
                <a:latin typeface="Grandview" panose="020B0502040204020203" pitchFamily="34" charset="0"/>
              </a:rPr>
              <a:t>S</a:t>
            </a:r>
            <a:r>
              <a:rPr lang="pt-PT" sz="2200" b="0" strike="noStrike" spc="-1" dirty="0">
                <a:solidFill>
                  <a:srgbClr val="000000"/>
                </a:solidFill>
                <a:latin typeface="Grandview" panose="020B0502040204020203" pitchFamily="34" charset="0"/>
              </a:rPr>
              <a:t>exo masculino com 56 anos. </a:t>
            </a:r>
            <a:endParaRPr lang="pt-PT" sz="2200" spc="-1" dirty="0">
              <a:solidFill>
                <a:srgbClr val="000000"/>
              </a:solidFill>
              <a:latin typeface="Grandview" panose="020B0502040204020203" pitchFamily="34" charset="0"/>
            </a:endParaRPr>
          </a:p>
          <a:p>
            <a:pPr marL="685800" indent="-457200">
              <a:spcBef>
                <a:spcPts val="1417"/>
              </a:spcBef>
            </a:pPr>
            <a:r>
              <a:rPr lang="pt-PT" sz="2200" spc="-1" dirty="0">
                <a:solidFill>
                  <a:srgbClr val="000000"/>
                </a:solidFill>
                <a:latin typeface="Grandview" panose="020B0502040204020203" pitchFamily="34" charset="0"/>
              </a:rPr>
              <a:t>Trombose do tronco porta e da veia esplénica com transformação </a:t>
            </a:r>
            <a:r>
              <a:rPr lang="pt-PT" sz="22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cavernomatosa</a:t>
            </a:r>
            <a:r>
              <a:rPr lang="pt-PT" sz="2200" spc="-1" dirty="0">
                <a:solidFill>
                  <a:srgbClr val="000000"/>
                </a:solidFill>
                <a:latin typeface="Grandview" panose="020B0502040204020203" pitchFamily="34" charset="0"/>
              </a:rPr>
              <a:t> da veia porta. </a:t>
            </a:r>
            <a:r>
              <a:rPr lang="pt-PT" sz="22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Trombofilia</a:t>
            </a:r>
            <a:r>
              <a:rPr lang="pt-PT" sz="2200" spc="-1" dirty="0">
                <a:solidFill>
                  <a:srgbClr val="000000"/>
                </a:solidFill>
                <a:latin typeface="Grandview" panose="020B0502040204020203" pitchFamily="34" charset="0"/>
              </a:rPr>
              <a:t> em estudo. Sem cirrose.</a:t>
            </a:r>
          </a:p>
          <a:p>
            <a:pPr marL="685800" indent="-457200">
              <a:spcBef>
                <a:spcPts val="1417"/>
              </a:spcBef>
            </a:pPr>
            <a:r>
              <a:rPr lang="pt-PT" sz="2200" b="0" strike="noStrike" spc="-1" dirty="0">
                <a:solidFill>
                  <a:srgbClr val="000000"/>
                </a:solidFill>
                <a:latin typeface="Grandview" panose="020B0502040204020203" pitchFamily="34" charset="0"/>
              </a:rPr>
              <a:t>AP: FA. HTA. Cardiopatia multifatorial</a:t>
            </a:r>
            <a:endParaRPr lang="pt-PT" sz="2200" spc="-1" dirty="0">
              <a:solidFill>
                <a:srgbClr val="000000"/>
              </a:solidFill>
              <a:latin typeface="Grandview" panose="020B0502040204020203" pitchFamily="34" charset="0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39B3A49-39DC-4BEA-BC63-D26CD4B6DF88}" type="slidenum">
              <a:rPr/>
              <a:t>3</a:t>
            </a:fld>
            <a:endParaRPr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FC758C6-0BFA-4C41-9B89-BCC5DE281D07}"/>
              </a:ext>
            </a:extLst>
          </p:cNvPr>
          <p:cNvSpPr/>
          <p:nvPr/>
        </p:nvSpPr>
        <p:spPr>
          <a:xfrm>
            <a:off x="1131115" y="3645688"/>
            <a:ext cx="6740676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457200">
              <a:spcBef>
                <a:spcPts val="1417"/>
              </a:spcBef>
              <a:buClr>
                <a:schemeClr val="bg2">
                  <a:lumMod val="50000"/>
                </a:schemeClr>
              </a:buClr>
              <a:buSzPct val="65000"/>
              <a:buFont typeface="Wingdings" pitchFamily="2" charset="2"/>
              <a:buChar char="v"/>
            </a:pP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17/04: Hemorragia de varizes esofágicas - LEVE</a:t>
            </a:r>
          </a:p>
          <a:p>
            <a:pPr marL="685800" indent="-457200">
              <a:spcBef>
                <a:spcPts val="1417"/>
              </a:spcBef>
              <a:buClr>
                <a:schemeClr val="bg2">
                  <a:lumMod val="50000"/>
                </a:schemeClr>
              </a:buClr>
              <a:buSzPct val="65000"/>
              <a:buFont typeface="Wingdings" pitchFamily="2" charset="2"/>
              <a:buChar char="v"/>
            </a:pP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29/05: Hemorragia de varizes gástricas e esofágicas - LEVE +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polidocanol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+ suporte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aminérgico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e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transfusional</a:t>
            </a:r>
            <a:endParaRPr lang="pt-PT" spc="-1" dirty="0">
              <a:solidFill>
                <a:srgbClr val="000000"/>
              </a:solidFill>
              <a:latin typeface="Grandview" panose="020B0502040204020203" pitchFamily="34" charset="0"/>
            </a:endParaRPr>
          </a:p>
          <a:p>
            <a:pPr marL="685800" indent="-457200">
              <a:spcBef>
                <a:spcPts val="1417"/>
              </a:spcBef>
              <a:buClr>
                <a:schemeClr val="bg2">
                  <a:lumMod val="50000"/>
                </a:schemeClr>
              </a:buClr>
              <a:buSzPct val="65000"/>
              <a:buFont typeface="Wingdings" pitchFamily="2" charset="2"/>
              <a:buChar char="v"/>
            </a:pP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30/05: Hemorragia de varizes gástricas e esofágicas - LEVE + suporte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aminérgico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e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transfusional</a:t>
            </a:r>
            <a:endParaRPr lang="pt-PT" spc="-1" dirty="0">
              <a:solidFill>
                <a:srgbClr val="000000"/>
              </a:solidFill>
              <a:latin typeface="Grandview" panose="020B0502040204020203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3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pt-PT" sz="1200" b="0" strike="noStrike" spc="-1" dirty="0">
              <a:solidFill>
                <a:srgbClr val="8B8B8B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EFA2BFE-57C8-492D-86C2-1D2AAE7D15D0}" type="slidenum">
              <a:rPr/>
              <a:t>4</a:t>
            </a:fld>
            <a:endParaRPr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CC04613-E845-B482-6115-F5DE6988E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532" y="1134466"/>
            <a:ext cx="9638334" cy="3212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E8C794AC-6D18-8855-ED48-46E72FD4FE5E}"/>
              </a:ext>
            </a:extLst>
          </p:cNvPr>
          <p:cNvSpPr/>
          <p:nvPr/>
        </p:nvSpPr>
        <p:spPr>
          <a:xfrm>
            <a:off x="1512125" y="4523205"/>
            <a:ext cx="9167149" cy="12003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latin typeface="Grandview" panose="020B0502040204020203" pitchFamily="34" charset="0"/>
              </a:rPr>
              <a:t>Figura</a:t>
            </a:r>
            <a:r>
              <a:rPr lang="en-US" b="1" dirty="0">
                <a:latin typeface="Grandview" panose="020B0502040204020203" pitchFamily="34" charset="0"/>
              </a:rPr>
              <a:t> 1 </a:t>
            </a:r>
            <a:r>
              <a:rPr lang="en-US" dirty="0">
                <a:latin typeface="Grandview" panose="020B0502040204020203" pitchFamily="34" charset="0"/>
              </a:rPr>
              <a:t>- TAC  </a:t>
            </a:r>
            <a:r>
              <a:rPr lang="en-US" dirty="0" err="1">
                <a:latin typeface="Grandview" panose="020B0502040204020203" pitchFamily="34" charset="0"/>
              </a:rPr>
              <a:t>realizada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durante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internamento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por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hemorragia</a:t>
            </a:r>
            <a:r>
              <a:rPr lang="en-US" dirty="0">
                <a:latin typeface="Grandview" panose="020B0502040204020203" pitchFamily="34" charset="0"/>
              </a:rPr>
              <a:t> de </a:t>
            </a:r>
            <a:r>
              <a:rPr lang="en-US" dirty="0" err="1">
                <a:latin typeface="Grandview" panose="020B0502040204020203" pitchFamily="34" charset="0"/>
              </a:rPr>
              <a:t>varizes</a:t>
            </a:r>
            <a:r>
              <a:rPr lang="en-US" dirty="0">
                <a:latin typeface="Grandview" panose="020B0502040204020203" pitchFamily="34" charset="0"/>
              </a:rPr>
              <a:t> gastro-</a:t>
            </a:r>
            <a:r>
              <a:rPr lang="en-US" dirty="0" err="1">
                <a:latin typeface="Grandview" panose="020B0502040204020203" pitchFamily="34" charset="0"/>
              </a:rPr>
              <a:t>esofágicas</a:t>
            </a:r>
            <a:r>
              <a:rPr lang="en-US" dirty="0">
                <a:latin typeface="Grandview" panose="020B0502040204020203" pitchFamily="34" charset="0"/>
              </a:rPr>
              <a:t>. </a:t>
            </a:r>
            <a:r>
              <a:rPr lang="en-US" b="1" dirty="0">
                <a:latin typeface="Grandview" panose="020B0502040204020203" pitchFamily="34" charset="0"/>
              </a:rPr>
              <a:t>A) </a:t>
            </a:r>
            <a:r>
              <a:rPr lang="en-US" dirty="0" err="1">
                <a:latin typeface="Grandview" panose="020B0502040204020203" pitchFamily="34" charset="0"/>
              </a:rPr>
              <a:t>Transformação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cavernomatosa</a:t>
            </a:r>
            <a:r>
              <a:rPr lang="en-US" dirty="0">
                <a:latin typeface="Grandview" panose="020B0502040204020203" pitchFamily="34" charset="0"/>
              </a:rPr>
              <a:t> da </a:t>
            </a:r>
            <a:r>
              <a:rPr lang="en-US" dirty="0" err="1">
                <a:latin typeface="Grandview" panose="020B0502040204020203" pitchFamily="34" charset="0"/>
              </a:rPr>
              <a:t>veia</a:t>
            </a:r>
            <a:r>
              <a:rPr lang="en-US" dirty="0">
                <a:latin typeface="Grandview" panose="020B0502040204020203" pitchFamily="34" charset="0"/>
              </a:rPr>
              <a:t> porta (seta). </a:t>
            </a:r>
            <a:r>
              <a:rPr lang="en-US" b="1" dirty="0">
                <a:latin typeface="Grandview" panose="020B0502040204020203" pitchFamily="34" charset="0"/>
              </a:rPr>
              <a:t>B) </a:t>
            </a:r>
            <a:r>
              <a:rPr lang="en-US" dirty="0" err="1">
                <a:latin typeface="Grandview" panose="020B0502040204020203" pitchFamily="34" charset="0"/>
              </a:rPr>
              <a:t>Trombose</a:t>
            </a:r>
            <a:r>
              <a:rPr lang="en-US" dirty="0">
                <a:latin typeface="Grandview" panose="020B0502040204020203" pitchFamily="34" charset="0"/>
              </a:rPr>
              <a:t>  </a:t>
            </a:r>
            <a:r>
              <a:rPr lang="en-US" dirty="0" err="1">
                <a:latin typeface="Grandview" panose="020B0502040204020203" pitchFamily="34" charset="0"/>
              </a:rPr>
              <a:t>não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recente</a:t>
            </a:r>
            <a:r>
              <a:rPr lang="en-US" dirty="0">
                <a:latin typeface="Grandview" panose="020B0502040204020203" pitchFamily="34" charset="0"/>
              </a:rPr>
              <a:t> da </a:t>
            </a:r>
            <a:r>
              <a:rPr lang="en-US" dirty="0" err="1">
                <a:latin typeface="Grandview" panose="020B0502040204020203" pitchFamily="34" charset="0"/>
              </a:rPr>
              <a:t>veia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esplénica</a:t>
            </a:r>
            <a:r>
              <a:rPr lang="en-US" dirty="0">
                <a:latin typeface="Grandview" panose="020B0502040204020203" pitchFamily="34" charset="0"/>
              </a:rPr>
              <a:t> (</a:t>
            </a:r>
            <a:r>
              <a:rPr lang="en-US" dirty="0" err="1">
                <a:latin typeface="Grandview" panose="020B0502040204020203" pitchFamily="34" charset="0"/>
              </a:rPr>
              <a:t>cabeça</a:t>
            </a:r>
            <a:r>
              <a:rPr lang="en-US" dirty="0">
                <a:latin typeface="Grandview" panose="020B0502040204020203" pitchFamily="34" charset="0"/>
              </a:rPr>
              <a:t> de seta). </a:t>
            </a:r>
            <a:r>
              <a:rPr lang="en-US" dirty="0" err="1">
                <a:latin typeface="Grandview" panose="020B0502040204020203" pitchFamily="34" charset="0"/>
              </a:rPr>
              <a:t>Há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permeabilidade</a:t>
            </a:r>
            <a:r>
              <a:rPr lang="en-US" dirty="0">
                <a:latin typeface="Grandview" panose="020B0502040204020203" pitchFamily="34" charset="0"/>
              </a:rPr>
              <a:t> da </a:t>
            </a:r>
            <a:r>
              <a:rPr lang="en-US" dirty="0" err="1">
                <a:latin typeface="Grandview" panose="020B0502040204020203" pitchFamily="34" charset="0"/>
              </a:rPr>
              <a:t>veia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esplénica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justa</a:t>
            </a:r>
            <a:r>
              <a:rPr lang="en-US" dirty="0">
                <a:latin typeface="Grandview" panose="020B0502040204020203" pitchFamily="34" charset="0"/>
              </a:rPr>
              <a:t>-hilar (</a:t>
            </a:r>
            <a:r>
              <a:rPr lang="en-US" dirty="0" err="1">
                <a:latin typeface="Grandview" panose="020B0502040204020203" pitchFamily="34" charset="0"/>
              </a:rPr>
              <a:t>não</a:t>
            </a:r>
            <a:r>
              <a:rPr lang="en-US" dirty="0">
                <a:latin typeface="Grandview" panose="020B0502040204020203" pitchFamily="34" charset="0"/>
              </a:rPr>
              <a:t> </a:t>
            </a:r>
            <a:r>
              <a:rPr lang="en-US" dirty="0" err="1">
                <a:latin typeface="Grandview" panose="020B0502040204020203" pitchFamily="34" charset="0"/>
              </a:rPr>
              <a:t>mostrado</a:t>
            </a:r>
            <a:r>
              <a:rPr lang="en-US" dirty="0">
                <a:latin typeface="Grandview" panose="020B0502040204020203" pitchFamily="34" charset="0"/>
              </a:rPr>
              <a:t>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824760" y="1080000"/>
            <a:ext cx="10515240" cy="720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pt-PT" sz="3200" b="0" strike="noStrike" spc="-1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highlight>
                  <a:srgbClr val="000000"/>
                </a:highlight>
                <a:latin typeface="Grandview"/>
              </a:rPr>
              <a:t>Plano Terapêutico</a:t>
            </a:r>
            <a:endParaRPr lang="pt-P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838078" y="1908029"/>
            <a:ext cx="10501921" cy="2314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Hipertensão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portal com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transformação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cavernomatosa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da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veia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porta e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trombose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da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veia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esplénica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.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Hemorragia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gastro-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esofágica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recorrente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e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atualmente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refratária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MELD: 7  |  Child-Pugh: 8</a:t>
            </a:r>
          </a:p>
          <a:p>
            <a:pPr>
              <a:lnSpc>
                <a:spcPts val="2000"/>
              </a:lnSpc>
            </a:pP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Função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cardiaca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direita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Grandview" panose="020B0502040204020203" pitchFamily="34" charset="0"/>
                <a:cs typeface="Calibri" panose="020F0502020204030204" pitchFamily="34" charset="0"/>
              </a:rPr>
              <a:t>preservada</a:t>
            </a:r>
            <a:r>
              <a:rPr lang="en-US" sz="22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      (</a:t>
            </a:r>
            <a:r>
              <a:rPr lang="en-US" sz="1400" dirty="0" err="1">
                <a:latin typeface="Grandview" panose="020B0502040204020203" pitchFamily="34" charset="0"/>
                <a:cs typeface="Calibri" panose="020F0502020204030204" pitchFamily="34" charset="0"/>
              </a:rPr>
              <a:t>câmaras</a:t>
            </a: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Grandview" panose="020B0502040204020203" pitchFamily="34" charset="0"/>
                <a:cs typeface="Calibri" panose="020F0502020204030204" pitchFamily="34" charset="0"/>
              </a:rPr>
              <a:t>cardiacas</a:t>
            </a: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Grandview" panose="020B0502040204020203" pitchFamily="34" charset="0"/>
                <a:cs typeface="Calibri" panose="020F0502020204030204" pitchFamily="34" charset="0"/>
              </a:rPr>
              <a:t>direitas</a:t>
            </a: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Grandview" panose="020B0502040204020203" pitchFamily="34" charset="0"/>
                <a:cs typeface="Calibri" panose="020F0502020204030204" pitchFamily="34" charset="0"/>
              </a:rPr>
              <a:t>não</a:t>
            </a: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Grandview" panose="020B0502040204020203" pitchFamily="34" charset="0"/>
                <a:cs typeface="Calibri" panose="020F0502020204030204" pitchFamily="34" charset="0"/>
              </a:rPr>
              <a:t>dilatadas</a:t>
            </a: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Grandview" panose="020B0502040204020203" pitchFamily="34" charset="0"/>
                <a:cs typeface="Calibri" panose="020F0502020204030204" pitchFamily="34" charset="0"/>
              </a:rPr>
              <a:t>preservação</a:t>
            </a: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 da </a:t>
            </a:r>
            <a:r>
              <a:rPr lang="en-US" sz="1400" dirty="0" err="1">
                <a:latin typeface="Grandview" panose="020B0502040204020203" pitchFamily="34" charset="0"/>
                <a:cs typeface="Calibri" panose="020F0502020204030204" pitchFamily="34" charset="0"/>
              </a:rPr>
              <a:t>função</a:t>
            </a: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 do VD, </a:t>
            </a:r>
            <a:r>
              <a:rPr lang="en-US" sz="1400" dirty="0" err="1">
                <a:latin typeface="Grandview" panose="020B0502040204020203" pitchFamily="34" charset="0"/>
                <a:cs typeface="Calibri" panose="020F0502020204030204" pitchFamily="34" charset="0"/>
              </a:rPr>
              <a:t>sem</a:t>
            </a: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 IT </a:t>
            </a:r>
            <a:r>
              <a:rPr lang="en-US" sz="1400" dirty="0" err="1">
                <a:latin typeface="Grandview" panose="020B0502040204020203" pitchFamily="34" charset="0"/>
                <a:cs typeface="Calibri" panose="020F0502020204030204" pitchFamily="34" charset="0"/>
              </a:rPr>
              <a:t>significativa</a:t>
            </a: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Grandview" panose="020B0502040204020203" pitchFamily="34" charset="0"/>
                <a:cs typeface="Calibri" panose="020F0502020204030204" pitchFamily="34" charset="0"/>
              </a:rPr>
              <a:t>sem</a:t>
            </a: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Grandview" panose="020B0502040204020203" pitchFamily="34" charset="0"/>
                <a:cs typeface="Calibri" panose="020F0502020204030204" pitchFamily="34" charset="0"/>
              </a:rPr>
              <a:t>sinais</a:t>
            </a: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 de </a:t>
            </a:r>
            <a:r>
              <a:rPr lang="en-US" sz="1400" dirty="0" err="1">
                <a:latin typeface="Grandview" panose="020B0502040204020203" pitchFamily="34" charset="0"/>
                <a:cs typeface="Calibri" panose="020F0502020204030204" pitchFamily="34" charset="0"/>
              </a:rPr>
              <a:t>HTPulmonar</a:t>
            </a:r>
            <a:r>
              <a:rPr lang="en-US" sz="1400" dirty="0">
                <a:latin typeface="Grandview" panose="020B0502040204020203" pitchFamily="34" charset="0"/>
                <a:cs typeface="Calibri" panose="020F0502020204030204" pitchFamily="34" charset="0"/>
              </a:rPr>
              <a:t>)</a:t>
            </a:r>
            <a:endParaRPr lang="pt-PT" sz="1400" b="1" u="sng" strike="noStrike" spc="-1" dirty="0">
              <a:solidFill>
                <a:srgbClr val="000000"/>
              </a:solidFill>
              <a:latin typeface="Grandview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42663F4-1ECB-497B-9EB4-F3E23550C156}" type="slidenum">
              <a:rPr/>
              <a:t>5</a:t>
            </a:fld>
            <a:endParaRPr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6B4B670-D6D6-DB4B-8C07-34DE5CBA631B}"/>
              </a:ext>
            </a:extLst>
          </p:cNvPr>
          <p:cNvSpPr/>
          <p:nvPr/>
        </p:nvSpPr>
        <p:spPr>
          <a:xfrm>
            <a:off x="838077" y="4776963"/>
            <a:ext cx="8756497" cy="466794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latin typeface="Grandview" panose="020B0502040204020203" pitchFamily="34" charset="0"/>
                <a:cs typeface="Calibri" panose="020F0502020204030204" pitchFamily="34" charset="0"/>
              </a:rPr>
              <a:t>Plano: </a:t>
            </a:r>
            <a:r>
              <a:rPr lang="en-US" sz="2200" b="1" u="sng" dirty="0" err="1">
                <a:latin typeface="Grandview" panose="020B0502040204020203" pitchFamily="34" charset="0"/>
                <a:cs typeface="Calibri" panose="020F0502020204030204" pitchFamily="34" charset="0"/>
              </a:rPr>
              <a:t>Recanalização</a:t>
            </a:r>
            <a:r>
              <a:rPr lang="en-US" sz="2200" b="1" u="sng" dirty="0">
                <a:latin typeface="Grandview" panose="020B0502040204020203" pitchFamily="34" charset="0"/>
                <a:cs typeface="Calibri" panose="020F0502020204030204" pitchFamily="34" charset="0"/>
              </a:rPr>
              <a:t> da </a:t>
            </a:r>
            <a:r>
              <a:rPr lang="en-US" sz="2200" b="1" u="sng" dirty="0" err="1">
                <a:latin typeface="Grandview" panose="020B0502040204020203" pitchFamily="34" charset="0"/>
                <a:cs typeface="Calibri" panose="020F0502020204030204" pitchFamily="34" charset="0"/>
              </a:rPr>
              <a:t>veia</a:t>
            </a:r>
            <a:r>
              <a:rPr lang="en-US" sz="2200" b="1" u="sng" dirty="0">
                <a:latin typeface="Grandview" panose="020B0502040204020203" pitchFamily="34" charset="0"/>
                <a:cs typeface="Calibri" panose="020F0502020204030204" pitchFamily="34" charset="0"/>
              </a:rPr>
              <a:t> porta e </a:t>
            </a:r>
            <a:r>
              <a:rPr lang="en-US" sz="2200" b="1" u="sng" dirty="0" err="1">
                <a:latin typeface="Grandview" panose="020B0502040204020203" pitchFamily="34" charset="0"/>
                <a:cs typeface="Calibri" panose="020F0502020204030204" pitchFamily="34" charset="0"/>
              </a:rPr>
              <a:t>esplénica</a:t>
            </a:r>
            <a:r>
              <a:rPr lang="en-US" sz="2200" b="1" u="sng" dirty="0">
                <a:latin typeface="Grandview" panose="020B0502040204020203" pitchFamily="34" charset="0"/>
                <a:cs typeface="Calibri" panose="020F0502020204030204" pitchFamily="34" charset="0"/>
              </a:rPr>
              <a:t> com </a:t>
            </a:r>
            <a:r>
              <a:rPr lang="en-US" sz="2200" b="1" u="sng" dirty="0" err="1">
                <a:latin typeface="Grandview" panose="020B0502040204020203" pitchFamily="34" charset="0"/>
                <a:cs typeface="Calibri" panose="020F0502020204030204" pitchFamily="34" charset="0"/>
              </a:rPr>
              <a:t>criação</a:t>
            </a:r>
            <a:r>
              <a:rPr lang="en-US" sz="2200" b="1" u="sng" dirty="0">
                <a:latin typeface="Grandview" panose="020B0502040204020203" pitchFamily="34" charset="0"/>
                <a:cs typeface="Calibri" panose="020F0502020204030204" pitchFamily="34" charset="0"/>
              </a:rPr>
              <a:t> de TIPS</a:t>
            </a:r>
            <a:endParaRPr lang="pt-PT" sz="2200" b="1" u="sng" spc="-1" dirty="0">
              <a:solidFill>
                <a:srgbClr val="000000"/>
              </a:solidFill>
              <a:latin typeface="Grandview" panose="020B0502040204020203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DF0BC16-C1D7-44E2-8F2B-5723E5F51CB4}" type="slidenum">
              <a:rPr/>
              <a:t>6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9DD035-9754-3374-ACE2-ECB31447D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04" t="16039"/>
          <a:stretch/>
        </p:blipFill>
        <p:spPr>
          <a:xfrm>
            <a:off x="1251910" y="1161562"/>
            <a:ext cx="4338646" cy="3851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ACBBBB7-46AF-1DF4-19E7-12A4D8A7F3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03" b="6086"/>
          <a:stretch/>
        </p:blipFill>
        <p:spPr>
          <a:xfrm>
            <a:off x="6441157" y="1177891"/>
            <a:ext cx="4338645" cy="3851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EB9349C-5EF6-9A47-9926-1FBD22AC088C}"/>
              </a:ext>
            </a:extLst>
          </p:cNvPr>
          <p:cNvSpPr/>
          <p:nvPr/>
        </p:nvSpPr>
        <p:spPr>
          <a:xfrm>
            <a:off x="1251910" y="5238094"/>
            <a:ext cx="4338646" cy="13234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marL="50800" algn="just">
              <a:spcBef>
                <a:spcPts val="1417"/>
              </a:spcBef>
              <a:spcAft>
                <a:spcPts val="100"/>
              </a:spcAft>
            </a:pPr>
            <a:r>
              <a:rPr lang="pt-PT" sz="1600" b="1" spc="-1" dirty="0">
                <a:solidFill>
                  <a:srgbClr val="000000"/>
                </a:solidFill>
                <a:latin typeface="Grandview" panose="020B0502040204020203" pitchFamily="34" charset="0"/>
              </a:rPr>
              <a:t>Figura 2 </a:t>
            </a:r>
            <a:r>
              <a:rPr lang="pt-PT" sz="1600" spc="-1" dirty="0">
                <a:solidFill>
                  <a:srgbClr val="000000"/>
                </a:solidFill>
                <a:latin typeface="Grandview" panose="020B0502040204020203" pitchFamily="34" charset="0"/>
              </a:rPr>
              <a:t>– Acesso </a:t>
            </a:r>
            <a:r>
              <a:rPr lang="pt-PT" sz="16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trans-esplénico</a:t>
            </a:r>
            <a:r>
              <a:rPr lang="pt-PT" sz="1600" spc="-1" dirty="0">
                <a:solidFill>
                  <a:srgbClr val="000000"/>
                </a:solidFill>
                <a:latin typeface="Grandview" panose="020B0502040204020203" pitchFamily="34" charset="0"/>
              </a:rPr>
              <a:t> </a:t>
            </a:r>
            <a:r>
              <a:rPr lang="pt-PT" sz="16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ecoguiado</a:t>
            </a:r>
            <a:r>
              <a:rPr lang="pt-PT" sz="1600" spc="-1" dirty="0">
                <a:solidFill>
                  <a:srgbClr val="000000"/>
                </a:solidFill>
                <a:latin typeface="Grandview" panose="020B0502040204020203" pitchFamily="34" charset="0"/>
              </a:rPr>
              <a:t> com inserção de bainha 8F do MAK™(</a:t>
            </a:r>
            <a:r>
              <a:rPr lang="pt-PT" sz="16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Merit</a:t>
            </a:r>
            <a:r>
              <a:rPr lang="pt-PT" sz="1600" spc="-1" dirty="0">
                <a:solidFill>
                  <a:srgbClr val="000000"/>
                </a:solidFill>
                <a:latin typeface="Grandview" panose="020B0502040204020203" pitchFamily="34" charset="0"/>
              </a:rPr>
              <a:t>) [seta]. Colocação de bainha </a:t>
            </a:r>
            <a:r>
              <a:rPr lang="pt-PT" sz="16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transjugular</a:t>
            </a:r>
            <a:r>
              <a:rPr lang="pt-PT" sz="1600" spc="-1" dirty="0">
                <a:solidFill>
                  <a:srgbClr val="000000"/>
                </a:solidFill>
                <a:latin typeface="Grandview" panose="020B0502040204020203" pitchFamily="34" charset="0"/>
              </a:rPr>
              <a:t> direita, 5F, com cateterização da veia hepática direita (não mostrado).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3437F37-163E-E94A-80AF-F8916E0128D8}"/>
              </a:ext>
            </a:extLst>
          </p:cNvPr>
          <p:cNvSpPr/>
          <p:nvPr/>
        </p:nvSpPr>
        <p:spPr>
          <a:xfrm>
            <a:off x="6441156" y="5243872"/>
            <a:ext cx="4338645" cy="132343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50800" algn="just">
              <a:spcBef>
                <a:spcPts val="1417"/>
              </a:spcBef>
            </a:pPr>
            <a:r>
              <a:rPr lang="pt-PT" sz="1600" b="1" spc="-1" dirty="0">
                <a:solidFill>
                  <a:srgbClr val="000000"/>
                </a:solidFill>
                <a:latin typeface="Grandview" panose="020B0502040204020203" pitchFamily="34" charset="0"/>
              </a:rPr>
              <a:t>Figura 3 – </a:t>
            </a:r>
            <a:r>
              <a:rPr lang="pt-PT" sz="16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Venografia</a:t>
            </a:r>
            <a:r>
              <a:rPr lang="pt-PT" sz="1600" spc="-1" dirty="0">
                <a:solidFill>
                  <a:srgbClr val="000000"/>
                </a:solidFill>
                <a:latin typeface="Grandview" panose="020B0502040204020203" pitchFamily="34" charset="0"/>
              </a:rPr>
              <a:t> de subtração digital com injeção na veia mesentérica superior confirma oclusão da veia porta e mostra a presença de varizes peri-esofágicas [asteriscos].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pt-PT" sz="1200" b="0" strike="noStrike" spc="-1">
              <a:solidFill>
                <a:srgbClr val="8B8B8B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2E3670B-85FF-465D-90C9-7CC2CFF68606}" type="slidenum">
              <a:rPr smtClean="0"/>
              <a:t>7</a:t>
            </a:fld>
            <a:endParaRPr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6711161-3D01-9839-EE8C-F6320D0CF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9" t="13374" r="13128" b="6017"/>
          <a:stretch/>
        </p:blipFill>
        <p:spPr>
          <a:xfrm>
            <a:off x="1358902" y="1216955"/>
            <a:ext cx="4052508" cy="3830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FA31E43-94CE-AF29-C8B4-F2C75F353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8"/>
          <a:stretch/>
        </p:blipFill>
        <p:spPr>
          <a:xfrm>
            <a:off x="6401072" y="1216955"/>
            <a:ext cx="5007729" cy="3830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08BFD65-1576-6942-8280-CDC45228912D}"/>
              </a:ext>
            </a:extLst>
          </p:cNvPr>
          <p:cNvSpPr/>
          <p:nvPr/>
        </p:nvSpPr>
        <p:spPr>
          <a:xfrm>
            <a:off x="1273980" y="5165029"/>
            <a:ext cx="4102813" cy="12003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marL="50800" algn="just">
              <a:spcBef>
                <a:spcPts val="1417"/>
              </a:spcBef>
            </a:pPr>
            <a:r>
              <a:rPr lang="pt-PT" b="1" spc="-1" dirty="0">
                <a:solidFill>
                  <a:srgbClr val="000000"/>
                </a:solidFill>
                <a:latin typeface="Grandview" panose="020B0502040204020203" pitchFamily="34" charset="0"/>
              </a:rPr>
              <a:t>Figura 4 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– Embolização de varizes esofágicas com 2mL de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cianoacrilato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/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lipiodol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(1:8). Opacificação parcial do tronco da veia porta [seta].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1223C4D-4F9C-044B-8D3F-E71A6594D417}"/>
              </a:ext>
            </a:extLst>
          </p:cNvPr>
          <p:cNvSpPr/>
          <p:nvPr/>
        </p:nvSpPr>
        <p:spPr>
          <a:xfrm>
            <a:off x="6488796" y="5156191"/>
            <a:ext cx="4832279" cy="1089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marL="50800" algn="just">
              <a:lnSpc>
                <a:spcPct val="90000"/>
              </a:lnSpc>
              <a:spcBef>
                <a:spcPts val="1417"/>
              </a:spcBef>
              <a:buNone/>
            </a:pPr>
            <a:r>
              <a:rPr lang="pt-PT" b="1" spc="-1" dirty="0">
                <a:solidFill>
                  <a:srgbClr val="000000"/>
                </a:solidFill>
                <a:latin typeface="Grandview" panose="020B0502040204020203" pitchFamily="34" charset="0"/>
              </a:rPr>
              <a:t>Figura 5 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- Ultrapassada oclusão do tronco da veia porta.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Venografia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confirma permeabilidade do sistema porta intra-hepático.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2E3670B-85FF-465D-90C9-7CC2CFF68606}" type="slidenum">
              <a:rPr/>
              <a:t>8</a:t>
            </a:fld>
            <a:endParaRPr dirty="0"/>
          </a:p>
        </p:txBody>
      </p:sp>
      <p:pic>
        <p:nvPicPr>
          <p:cNvPr id="4" name="Silvestre Ricardo Manuel Pinto Soares">
            <a:hlinkClick r:id="" action="ppaction://media"/>
            <a:extLst>
              <a:ext uri="{FF2B5EF4-FFF2-40B4-BE49-F238E27FC236}">
                <a16:creationId xmlns:a16="http://schemas.microsoft.com/office/drawing/2014/main" id="{A97DA1FF-E0C9-67D4-7B8D-148A75C2E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994" t="7051" r="3713" b="3371"/>
          <a:stretch/>
        </p:blipFill>
        <p:spPr>
          <a:xfrm>
            <a:off x="1536856" y="1076547"/>
            <a:ext cx="3793603" cy="3805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AEF9BCA-B5D2-038A-7D30-ABB10B363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6"/>
          <a:stretch/>
        </p:blipFill>
        <p:spPr>
          <a:xfrm>
            <a:off x="6861543" y="1041983"/>
            <a:ext cx="3986820" cy="3840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1C875B7-0750-4F4A-A300-D0191A49E377}"/>
              </a:ext>
            </a:extLst>
          </p:cNvPr>
          <p:cNvSpPr/>
          <p:nvPr/>
        </p:nvSpPr>
        <p:spPr>
          <a:xfrm>
            <a:off x="6660176" y="5078562"/>
            <a:ext cx="4389553" cy="140038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9525" algn="just">
              <a:spcBef>
                <a:spcPts val="1417"/>
              </a:spcBef>
            </a:pPr>
            <a:r>
              <a:rPr lang="pt-PT" sz="1700" b="1" spc="-1" dirty="0">
                <a:solidFill>
                  <a:srgbClr val="000000"/>
                </a:solidFill>
                <a:latin typeface="Grandview" panose="020B0502040204020203" pitchFamily="34" charset="0"/>
              </a:rPr>
              <a:t>Figura 6 </a:t>
            </a:r>
            <a:r>
              <a:rPr lang="pt-PT" sz="1700" spc="-1" dirty="0">
                <a:solidFill>
                  <a:srgbClr val="000000"/>
                </a:solidFill>
                <a:latin typeface="Grandview" panose="020B0502040204020203" pitchFamily="34" charset="0"/>
              </a:rPr>
              <a:t>– Angioplastia do </a:t>
            </a:r>
            <a:r>
              <a:rPr lang="pt-PT" sz="17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trajecto</a:t>
            </a:r>
            <a:r>
              <a:rPr lang="pt-PT" sz="1700" spc="-1" dirty="0">
                <a:solidFill>
                  <a:srgbClr val="000000"/>
                </a:solidFill>
                <a:latin typeface="Grandview" panose="020B0502040204020203" pitchFamily="34" charset="0"/>
              </a:rPr>
              <a:t> (balão 10mm) e obtenção de guia </a:t>
            </a:r>
            <a:r>
              <a:rPr lang="pt-PT" sz="1700" i="1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trough-and-trough</a:t>
            </a:r>
            <a:r>
              <a:rPr lang="pt-PT" sz="1700" i="1" spc="-1" dirty="0">
                <a:solidFill>
                  <a:srgbClr val="000000"/>
                </a:solidFill>
                <a:latin typeface="Grandview" panose="020B0502040204020203" pitchFamily="34" charset="0"/>
              </a:rPr>
              <a:t> </a:t>
            </a:r>
            <a:r>
              <a:rPr lang="pt-PT" sz="1700" spc="-1" dirty="0">
                <a:solidFill>
                  <a:srgbClr val="000000"/>
                </a:solidFill>
                <a:latin typeface="Grandview" panose="020B0502040204020203" pitchFamily="34" charset="0"/>
              </a:rPr>
              <a:t>pelo acesso transjugular e </a:t>
            </a:r>
            <a:r>
              <a:rPr lang="pt-PT" sz="17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trans-esplénico</a:t>
            </a:r>
            <a:r>
              <a:rPr lang="pt-PT" sz="1700" spc="-1" dirty="0">
                <a:solidFill>
                  <a:srgbClr val="000000"/>
                </a:solidFill>
                <a:latin typeface="Grandview" panose="020B0502040204020203" pitchFamily="34" charset="0"/>
              </a:rPr>
              <a:t> (</a:t>
            </a:r>
            <a:r>
              <a:rPr lang="pt-PT" sz="17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Glidewire</a:t>
            </a:r>
            <a:r>
              <a:rPr lang="pt-PT" sz="1700" spc="-1" dirty="0">
                <a:solidFill>
                  <a:srgbClr val="000000"/>
                </a:solidFill>
                <a:latin typeface="Grandview" panose="020B0502040204020203" pitchFamily="34" charset="0"/>
              </a:rPr>
              <a:t> </a:t>
            </a:r>
            <a:r>
              <a:rPr lang="pt-PT" sz="17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Advantage</a:t>
            </a:r>
            <a:r>
              <a:rPr lang="pt-PT" sz="1700" spc="-1" dirty="0">
                <a:solidFill>
                  <a:srgbClr val="000000"/>
                </a:solidFill>
                <a:latin typeface="Grandview" panose="020B0502040204020203" pitchFamily="34" charset="0"/>
              </a:rPr>
              <a:t>® 0.035in</a:t>
            </a:r>
            <a:r>
              <a:rPr lang="pt-PT" sz="1700" i="1" spc="-1" dirty="0">
                <a:solidFill>
                  <a:srgbClr val="000000"/>
                </a:solidFill>
                <a:latin typeface="Grandview" panose="020B0502040204020203" pitchFamily="34" charset="0"/>
              </a:rPr>
              <a:t>,</a:t>
            </a:r>
            <a:r>
              <a:rPr lang="pt-PT" sz="1700" spc="-1" dirty="0">
                <a:solidFill>
                  <a:srgbClr val="000000"/>
                </a:solidFill>
                <a:latin typeface="Grandview" panose="020B0502040204020203" pitchFamily="34" charset="0"/>
              </a:rPr>
              <a:t> </a:t>
            </a:r>
            <a:r>
              <a:rPr lang="pt-PT" sz="1700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Terumo</a:t>
            </a:r>
            <a:r>
              <a:rPr lang="pt-PT" sz="1700" spc="-1" dirty="0">
                <a:solidFill>
                  <a:srgbClr val="000000"/>
                </a:solidFill>
                <a:latin typeface="Grandview" panose="020B0502040204020203" pitchFamily="34" charset="0"/>
              </a:rPr>
              <a:t>).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2427CA5-02BA-4E43-B571-1188CD17B693}"/>
              </a:ext>
            </a:extLst>
          </p:cNvPr>
          <p:cNvSpPr/>
          <p:nvPr/>
        </p:nvSpPr>
        <p:spPr>
          <a:xfrm>
            <a:off x="1536856" y="5078562"/>
            <a:ext cx="3793604" cy="12003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marL="9525" algn="just">
              <a:spcBef>
                <a:spcPts val="1417"/>
              </a:spcBef>
            </a:pPr>
            <a:r>
              <a:rPr lang="pt-PT" b="1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Video</a:t>
            </a:r>
            <a:r>
              <a:rPr lang="pt-PT" b="1" spc="-1" dirty="0">
                <a:solidFill>
                  <a:srgbClr val="000000"/>
                </a:solidFill>
                <a:latin typeface="Grandview" panose="020B0502040204020203" pitchFamily="34" charset="0"/>
              </a:rPr>
              <a:t> 2 – 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Punção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ecoguiada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da veia porta através da veia hepática média (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Rösch-Uchida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 Transjugular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Liver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Access Set, Cook Medical).</a:t>
            </a:r>
          </a:p>
        </p:txBody>
      </p:sp>
    </p:spTree>
    <p:extLst>
      <p:ext uri="{BB962C8B-B14F-4D97-AF65-F5344CB8AC3E}">
        <p14:creationId xmlns:p14="http://schemas.microsoft.com/office/powerpoint/2010/main" val="427350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2E3670B-85FF-465D-90C9-7CC2CFF68606}" type="slidenum">
              <a:rPr/>
              <a:t>9</a:t>
            </a:fld>
            <a:endParaRPr/>
          </a:p>
        </p:txBody>
      </p:sp>
      <p:pic>
        <p:nvPicPr>
          <p:cNvPr id="2" name="3movie">
            <a:hlinkClick r:id="" action="ppaction://media"/>
            <a:extLst>
              <a:ext uri="{FF2B5EF4-FFF2-40B4-BE49-F238E27FC236}">
                <a16:creationId xmlns:a16="http://schemas.microsoft.com/office/drawing/2014/main" id="{599FB559-F07B-A57C-A739-D870AC8E21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9935" t="12987" r="7689" b="9093"/>
          <a:stretch/>
        </p:blipFill>
        <p:spPr>
          <a:xfrm>
            <a:off x="1589251" y="1168816"/>
            <a:ext cx="3930263" cy="3717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5">
            <a:hlinkClick r:id="" action="ppaction://media"/>
            <a:extLst>
              <a:ext uri="{FF2B5EF4-FFF2-40B4-BE49-F238E27FC236}">
                <a16:creationId xmlns:a16="http://schemas.microsoft.com/office/drawing/2014/main" id="{3AAA1DA5-E573-CFC2-748A-9F13BEB3C2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b="6689"/>
          <a:stretch/>
        </p:blipFill>
        <p:spPr>
          <a:xfrm>
            <a:off x="6835786" y="1168816"/>
            <a:ext cx="3984171" cy="3717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D65EF51-A843-DD40-ADFC-0C2E85089B4C}"/>
              </a:ext>
            </a:extLst>
          </p:cNvPr>
          <p:cNvSpPr/>
          <p:nvPr/>
        </p:nvSpPr>
        <p:spPr>
          <a:xfrm>
            <a:off x="1412229" y="4990040"/>
            <a:ext cx="4284305" cy="14773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marL="50800" algn="just">
              <a:spcBef>
                <a:spcPts val="1417"/>
              </a:spcBef>
            </a:pPr>
            <a:r>
              <a:rPr lang="pt-PT" b="1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Video</a:t>
            </a:r>
            <a:r>
              <a:rPr lang="pt-PT" b="1" spc="-1" dirty="0">
                <a:solidFill>
                  <a:srgbClr val="000000"/>
                </a:solidFill>
                <a:latin typeface="Grandview" panose="020B0502040204020203" pitchFamily="34" charset="0"/>
              </a:rPr>
              <a:t> 2 -  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Colocação de stent VIATORR® VTX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controlled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expansion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8-10 x 60 mm,  GORE. Angioplastia do stent com balão de 10mm.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Venografia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com oclusão do trajeto esplénico.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7224266-2EE9-7846-B85A-65B6FFC70345}"/>
              </a:ext>
            </a:extLst>
          </p:cNvPr>
          <p:cNvSpPr/>
          <p:nvPr/>
        </p:nvSpPr>
        <p:spPr>
          <a:xfrm>
            <a:off x="6227118" y="4990040"/>
            <a:ext cx="5201505" cy="17543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marL="50800" algn="just">
              <a:spcBef>
                <a:spcPts val="1417"/>
              </a:spcBef>
            </a:pPr>
            <a:r>
              <a:rPr lang="pt-PT" b="1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Video</a:t>
            </a:r>
            <a:r>
              <a:rPr lang="pt-PT" b="1" spc="-1" dirty="0">
                <a:solidFill>
                  <a:srgbClr val="000000"/>
                </a:solidFill>
                <a:latin typeface="Grandview" panose="020B0502040204020203" pitchFamily="34" charset="0"/>
              </a:rPr>
              <a:t> 3 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– Angioplastia do trajeto esplénico com balão 12mm e colocação proximal de segundo stent VIATORR® VTX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controlled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expansion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8-10 x 70 mm,  GORE, dilatado a 10mm. A </a:t>
            </a:r>
            <a:r>
              <a:rPr lang="pt-PT" spc="-1" dirty="0" err="1">
                <a:solidFill>
                  <a:srgbClr val="000000"/>
                </a:solidFill>
                <a:latin typeface="Grandview" panose="020B0502040204020203" pitchFamily="34" charset="0"/>
              </a:rPr>
              <a:t>venografia</a:t>
            </a:r>
            <a:r>
              <a:rPr lang="pt-PT" spc="-1" dirty="0">
                <a:solidFill>
                  <a:srgbClr val="000000"/>
                </a:solidFill>
                <a:latin typeface="Grandview" panose="020B0502040204020203" pitchFamily="34" charset="0"/>
              </a:rPr>
              <a:t> de subtração digital confirma permeabilidade do stent e das veias esplénica e porta. </a:t>
            </a:r>
          </a:p>
        </p:txBody>
      </p:sp>
    </p:spTree>
    <p:extLst>
      <p:ext uri="{BB962C8B-B14F-4D97-AF65-F5344CB8AC3E}">
        <p14:creationId xmlns:p14="http://schemas.microsoft.com/office/powerpoint/2010/main" val="278763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15680</TotalTime>
  <Words>924</Words>
  <Application>Microsoft Macintosh PowerPoint</Application>
  <PresentationFormat>Ecrã Panorâmico</PresentationFormat>
  <Paragraphs>79</Paragraphs>
  <Slides>14</Slides>
  <Notes>14</Notes>
  <HiddenSlides>0</HiddenSlides>
  <MMClips>4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14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DejaVu Sans</vt:lpstr>
      <vt:lpstr>Grandview</vt:lpstr>
      <vt:lpstr>Symbol</vt:lpstr>
      <vt:lpstr>Times New Roman</vt:lpstr>
      <vt:lpstr>Wingdings</vt:lpstr>
      <vt:lpstr>Tema do Office</vt:lpstr>
      <vt:lpstr>Tema do Office</vt:lpstr>
      <vt:lpstr>Tema do Office</vt:lpstr>
      <vt:lpstr>Apresentação do PowerPoint</vt:lpstr>
      <vt:lpstr>Apresentação do PowerPoint</vt:lpstr>
      <vt:lpstr>História Clínica</vt:lpstr>
      <vt:lpstr>Apresentação do PowerPoint</vt:lpstr>
      <vt:lpstr>Plano Terapêutico</vt:lpstr>
      <vt:lpstr>Apresentação do PowerPoint</vt:lpstr>
      <vt:lpstr>Apresentação do PowerPoint</vt:lpstr>
      <vt:lpstr>Apresentação do PowerPoint</vt:lpstr>
      <vt:lpstr>Apresentação do PowerPoint</vt:lpstr>
      <vt:lpstr>Resultados Obtidos</vt:lpstr>
      <vt:lpstr>Apresentação do PowerPoint</vt:lpstr>
      <vt:lpstr>Discussão</vt:lpstr>
      <vt:lpstr>Take home messages</vt:lpstr>
      <vt:lpstr>Disclosures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ADICIONAR TÍTULO</dc:title>
  <dc:subject/>
  <dc:creator>Jaime Pamplona</dc:creator>
  <dc:description/>
  <cp:lastModifiedBy>Ana Isabel Ferreira</cp:lastModifiedBy>
  <cp:revision>79</cp:revision>
  <dcterms:created xsi:type="dcterms:W3CDTF">2023-03-11T21:55:02Z</dcterms:created>
  <dcterms:modified xsi:type="dcterms:W3CDTF">2024-04-10T08:05:44Z</dcterms:modified>
  <dc:language>pt-PT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Ecrã Panorâmico</vt:lpwstr>
  </property>
  <property fmtid="{D5CDD505-2E9C-101B-9397-08002B2CF9AE}" pid="3" name="Slides">
    <vt:i4>16</vt:i4>
  </property>
</Properties>
</file>